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6"/>
  </p:notesMasterIdLst>
  <p:sldIdLst>
    <p:sldId id="258" r:id="rId2"/>
    <p:sldId id="257" r:id="rId3"/>
    <p:sldId id="260" r:id="rId4"/>
    <p:sldId id="267" r:id="rId5"/>
    <p:sldId id="284" r:id="rId6"/>
    <p:sldId id="285" r:id="rId7"/>
    <p:sldId id="286" r:id="rId8"/>
    <p:sldId id="287" r:id="rId9"/>
    <p:sldId id="265" r:id="rId10"/>
    <p:sldId id="278" r:id="rId11"/>
    <p:sldId id="280" r:id="rId12"/>
    <p:sldId id="279" r:id="rId13"/>
    <p:sldId id="288" r:id="rId14"/>
    <p:sldId id="281"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863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5" autoAdjust="0"/>
    <p:restoredTop sz="88889" autoAdjust="0"/>
  </p:normalViewPr>
  <p:slideViewPr>
    <p:cSldViewPr>
      <p:cViewPr varScale="1">
        <p:scale>
          <a:sx n="62" d="100"/>
          <a:sy n="62" d="100"/>
        </p:scale>
        <p:origin x="1650" y="6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E16272-617E-4DAF-98A7-1E249FC6E62B}" type="datetimeFigureOut">
              <a:rPr lang="en-US" smtClean="0"/>
              <a:pPr/>
              <a:t>7/7/2025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3306E6-DC10-44A3-83DD-EDA3C03FF55B}" type="slidenum">
              <a:rPr lang="en-US" smtClean="0"/>
              <a:pPr/>
              <a:t>‹#›</a:t>
            </a:fld>
            <a:endParaRPr lang="en-US"/>
          </a:p>
        </p:txBody>
      </p:sp>
    </p:spTree>
    <p:extLst>
      <p:ext uri="{BB962C8B-B14F-4D97-AF65-F5344CB8AC3E}">
        <p14:creationId xmlns:p14="http://schemas.microsoft.com/office/powerpoint/2010/main" val="3216031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challenge for our logistics client is that every step of their technical hiring—from posting the role to making an offer—is done by hand. As a result, roles stay open for far too long, </a:t>
            </a:r>
            <a:r>
              <a:rPr lang="en-US" dirty="0" err="1"/>
              <a:t>co-ordinating</a:t>
            </a:r>
            <a:r>
              <a:rPr lang="en-US" dirty="0"/>
              <a:t> multiple interviews becomes a scheduling headache, and different interviewers use different criteria—so it’s hard to compare candidates fairly. All of this drives turnover up and costs up. Our goal is to automate and standardize these steps so they can hire faster, more consistently, and more cost-effectively.”</a:t>
            </a:r>
          </a:p>
        </p:txBody>
      </p:sp>
      <p:sp>
        <p:nvSpPr>
          <p:cNvPr id="4" name="Slide Number Placeholder 3"/>
          <p:cNvSpPr>
            <a:spLocks noGrp="1"/>
          </p:cNvSpPr>
          <p:nvPr>
            <p:ph type="sldNum" sz="quarter" idx="5"/>
          </p:nvPr>
        </p:nvSpPr>
        <p:spPr/>
        <p:txBody>
          <a:bodyPr/>
          <a:lstStyle/>
          <a:p>
            <a:fld id="{3C3306E6-DC10-44A3-83DD-EDA3C03FF55B}" type="slidenum">
              <a:rPr lang="en-US" smtClean="0"/>
              <a:pPr/>
              <a:t>3</a:t>
            </a:fld>
            <a:endParaRPr lang="en-US"/>
          </a:p>
        </p:txBody>
      </p:sp>
    </p:spTree>
    <p:extLst>
      <p:ext uri="{BB962C8B-B14F-4D97-AF65-F5344CB8AC3E}">
        <p14:creationId xmlns:p14="http://schemas.microsoft.com/office/powerpoint/2010/main" val="473309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Automate Technical Interviews</a:t>
            </a:r>
            <a:br>
              <a:rPr lang="en-US" dirty="0"/>
            </a:br>
            <a:r>
              <a:rPr lang="en-US" dirty="0"/>
              <a:t>“By taking over scheduling, proctoring, and scoring of coding and system-design interviews, we free our internal team to focus on cultural fit and final selection.”</a:t>
            </a:r>
          </a:p>
          <a:p>
            <a:r>
              <a:rPr lang="en-US" b="1" dirty="0"/>
              <a:t>Leverage Pre-Vetted Experts</a:t>
            </a:r>
            <a:br>
              <a:rPr lang="en-US" dirty="0"/>
            </a:br>
            <a:r>
              <a:rPr lang="en-US" dirty="0"/>
              <a:t>“We maintain a roster of qualified technical professionals—across languages, frameworks, and domains—so every candidate meets with an interviewer who understands the role’s requirements.”</a:t>
            </a:r>
          </a:p>
          <a:p>
            <a:r>
              <a:rPr lang="en-US" b="1" dirty="0"/>
              <a:t>Ensure Consistent Evaluation</a:t>
            </a:r>
            <a:br>
              <a:rPr lang="en-US" dirty="0"/>
            </a:br>
            <a:r>
              <a:rPr lang="en-US" dirty="0"/>
              <a:t>“Our uniform question bank and scoring templates guarantee that every candidate is measured against the same criteria, making comparisons objective and transparent.”</a:t>
            </a:r>
          </a:p>
          <a:p>
            <a:r>
              <a:rPr lang="en-US" b="1" dirty="0"/>
              <a:t>Scale to Any Organization</a:t>
            </a:r>
            <a:br>
              <a:rPr lang="en-US" dirty="0"/>
            </a:br>
            <a:r>
              <a:rPr lang="en-US" dirty="0"/>
              <a:t>“Whether you’re a 10-person startup or a multinational enterprise, our on-demand packages let you add interview capacity instantly—no lengthy vendor contracts required.”</a:t>
            </a:r>
          </a:p>
          <a:p>
            <a:r>
              <a:rPr lang="en-US" b="1" dirty="0"/>
              <a:t>Deliver Actionable Insights</a:t>
            </a:r>
            <a:br>
              <a:rPr lang="en-US" dirty="0"/>
            </a:br>
            <a:r>
              <a:rPr lang="en-US" dirty="0"/>
              <a:t>“After each interview, you receive a concise report highlighting strengths, areas for improvement, and recommended next steps—so hiring managers can make data-backed decisions.”</a:t>
            </a:r>
          </a:p>
          <a:p>
            <a:r>
              <a:rPr lang="en-US" b="1" dirty="0"/>
              <a:t>Enhance Candidate Experience</a:t>
            </a:r>
            <a:br>
              <a:rPr lang="en-US" dirty="0"/>
            </a:br>
            <a:r>
              <a:rPr lang="en-US" dirty="0"/>
              <a:t>“Clear scheduling notifications, an intuitive platform, and real-time feedback keep candidates engaged and informed—boosting your employer brand.”</a:t>
            </a:r>
          </a:p>
          <a:p>
            <a:r>
              <a:rPr lang="en-US" b="1" dirty="0"/>
              <a:t>Accelerate Time-to-Hire</a:t>
            </a:r>
            <a:br>
              <a:rPr lang="en-US" dirty="0"/>
            </a:br>
            <a:r>
              <a:rPr lang="en-US" dirty="0"/>
              <a:t>“With automated workflows and expert availability, you can cut average hiring cycles by weeks, securing top talent before competitors do.”</a:t>
            </a:r>
          </a:p>
          <a:p>
            <a:endParaRPr lang="en-US" dirty="0"/>
          </a:p>
        </p:txBody>
      </p:sp>
      <p:sp>
        <p:nvSpPr>
          <p:cNvPr id="4" name="Slide Number Placeholder 3"/>
          <p:cNvSpPr>
            <a:spLocks noGrp="1"/>
          </p:cNvSpPr>
          <p:nvPr>
            <p:ph type="sldNum" sz="quarter" idx="5"/>
          </p:nvPr>
        </p:nvSpPr>
        <p:spPr/>
        <p:txBody>
          <a:bodyPr/>
          <a:lstStyle/>
          <a:p>
            <a:fld id="{3C3306E6-DC10-44A3-83DD-EDA3C03FF55B}" type="slidenum">
              <a:rPr lang="en-US" smtClean="0"/>
              <a:pPr/>
              <a:t>4</a:t>
            </a:fld>
            <a:endParaRPr lang="en-US"/>
          </a:p>
        </p:txBody>
      </p:sp>
    </p:spTree>
    <p:extLst>
      <p:ext uri="{BB962C8B-B14F-4D97-AF65-F5344CB8AC3E}">
        <p14:creationId xmlns:p14="http://schemas.microsoft.com/office/powerpoint/2010/main" val="3786180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clarity and feasibility, Recruit Right will focus on the core technical interviewing flow—namely, plan setup, expert-led assessments, and decision handoff. We deliberately exclude downstream HR processes like onboarding or integrating with payroll, as well as non-technical evaluations. This keeps our MVP tightly scoped around delivering a seamless, high-quality technical interview experience.”</a:t>
            </a:r>
          </a:p>
        </p:txBody>
      </p:sp>
      <p:sp>
        <p:nvSpPr>
          <p:cNvPr id="4" name="Slide Number Placeholder 3"/>
          <p:cNvSpPr>
            <a:spLocks noGrp="1"/>
          </p:cNvSpPr>
          <p:nvPr>
            <p:ph type="sldNum" sz="quarter" idx="5"/>
          </p:nvPr>
        </p:nvSpPr>
        <p:spPr/>
        <p:txBody>
          <a:bodyPr/>
          <a:lstStyle/>
          <a:p>
            <a:fld id="{3C3306E6-DC10-44A3-83DD-EDA3C03FF55B}" type="slidenum">
              <a:rPr lang="en-US" smtClean="0"/>
              <a:pPr/>
              <a:t>5</a:t>
            </a:fld>
            <a:endParaRPr lang="en-US"/>
          </a:p>
        </p:txBody>
      </p:sp>
    </p:spTree>
    <p:extLst>
      <p:ext uri="{BB962C8B-B14F-4D97-AF65-F5344CB8AC3E}">
        <p14:creationId xmlns:p14="http://schemas.microsoft.com/office/powerpoint/2010/main" val="3011048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begin by capturing requirements and defining the end-to-end flow. Next, we design and prototype the key interfaces, validating them with early users. Then we develop the core platform—scheduling, question management, scoring—and onboard our expert panel. Finally, we rigorously test, deploy in stages, and iterate using real-world feedback to ensure a polished, scalable solution.”</a:t>
            </a:r>
          </a:p>
        </p:txBody>
      </p:sp>
      <p:sp>
        <p:nvSpPr>
          <p:cNvPr id="4" name="Slide Number Placeholder 3"/>
          <p:cNvSpPr>
            <a:spLocks noGrp="1"/>
          </p:cNvSpPr>
          <p:nvPr>
            <p:ph type="sldNum" sz="quarter" idx="5"/>
          </p:nvPr>
        </p:nvSpPr>
        <p:spPr/>
        <p:txBody>
          <a:bodyPr/>
          <a:lstStyle/>
          <a:p>
            <a:fld id="{3C3306E6-DC10-44A3-83DD-EDA3C03FF55B}" type="slidenum">
              <a:rPr lang="en-US" smtClean="0"/>
              <a:pPr/>
              <a:t>6</a:t>
            </a:fld>
            <a:endParaRPr lang="en-US"/>
          </a:p>
        </p:txBody>
      </p:sp>
    </p:spTree>
    <p:extLst>
      <p:ext uri="{BB962C8B-B14F-4D97-AF65-F5344CB8AC3E}">
        <p14:creationId xmlns:p14="http://schemas.microsoft.com/office/powerpoint/2010/main" val="3773345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built Recruit Right as a proof-of-concept, we leveraged existing hardware and free or personally covered software subscriptions. This slide underscores that the prototype required virtually no project budget beyond what we already had—highlighting the low overhead of our MVP approach.”</a:t>
            </a:r>
          </a:p>
        </p:txBody>
      </p:sp>
      <p:sp>
        <p:nvSpPr>
          <p:cNvPr id="4" name="Slide Number Placeholder 3"/>
          <p:cNvSpPr>
            <a:spLocks noGrp="1"/>
          </p:cNvSpPr>
          <p:nvPr>
            <p:ph type="sldNum" sz="quarter" idx="5"/>
          </p:nvPr>
        </p:nvSpPr>
        <p:spPr/>
        <p:txBody>
          <a:bodyPr/>
          <a:lstStyle/>
          <a:p>
            <a:fld id="{3C3306E6-DC10-44A3-83DD-EDA3C03FF55B}" type="slidenum">
              <a:rPr lang="en-US" smtClean="0"/>
              <a:pPr/>
              <a:t>8</a:t>
            </a:fld>
            <a:endParaRPr lang="en-US"/>
          </a:p>
        </p:txBody>
      </p:sp>
    </p:spTree>
    <p:extLst>
      <p:ext uri="{BB962C8B-B14F-4D97-AF65-F5344CB8AC3E}">
        <p14:creationId xmlns:p14="http://schemas.microsoft.com/office/powerpoint/2010/main" val="1262499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all the deliverables we’ve prepared for FYP-I and FYP-II. At the core is our working prototype of Recruit Right, supported by formal SRS and SDS documents. We’ve compiled a full project report that transitions smoothly from initial chapters in FYP-I to in-depth implementation and testing in FYP-II. A detailed test plan and accompanying test report document our QA process. In addition, we’ve produced a project poster and a concise demo video, and secured the supervisor verification certificate. Finally, every item is accessible via GitHub links, ensuring transparency and ease of review.”</a:t>
            </a:r>
          </a:p>
        </p:txBody>
      </p:sp>
      <p:sp>
        <p:nvSpPr>
          <p:cNvPr id="4" name="Slide Number Placeholder 3"/>
          <p:cNvSpPr>
            <a:spLocks noGrp="1"/>
          </p:cNvSpPr>
          <p:nvPr>
            <p:ph type="sldNum" sz="quarter" idx="5"/>
          </p:nvPr>
        </p:nvSpPr>
        <p:spPr/>
        <p:txBody>
          <a:bodyPr/>
          <a:lstStyle/>
          <a:p>
            <a:fld id="{3C3306E6-DC10-44A3-83DD-EDA3C03FF55B}" type="slidenum">
              <a:rPr lang="en-US" smtClean="0"/>
              <a:pPr/>
              <a:t>9</a:t>
            </a:fld>
            <a:endParaRPr lang="en-US"/>
          </a:p>
        </p:txBody>
      </p:sp>
    </p:spTree>
    <p:extLst>
      <p:ext uri="{BB962C8B-B14F-4D97-AF65-F5344CB8AC3E}">
        <p14:creationId xmlns:p14="http://schemas.microsoft.com/office/powerpoint/2010/main" val="2699906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r>
              <a:rPr lang="en-US" dirty="0"/>
              <a:t>CS-FYP    Hamdard University </a:t>
            </a: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US"/>
              <a:t>Project Name Here</a:t>
            </a: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9EBC64C3-3FC7-4C40-910B-2643F037F02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dirty="0"/>
              <a:t>CS-FYP    Hamdard University </a:t>
            </a:r>
          </a:p>
        </p:txBody>
      </p:sp>
      <p:sp>
        <p:nvSpPr>
          <p:cNvPr id="5" name="Footer Placeholder 4"/>
          <p:cNvSpPr>
            <a:spLocks noGrp="1"/>
          </p:cNvSpPr>
          <p:nvPr>
            <p:ph type="ftr" sz="quarter" idx="11"/>
          </p:nvPr>
        </p:nvSpPr>
        <p:spPr/>
        <p:txBody>
          <a:bodyPr/>
          <a:lstStyle/>
          <a:p>
            <a:r>
              <a:rPr lang="en-US"/>
              <a:t>Project Name Here</a:t>
            </a:r>
          </a:p>
        </p:txBody>
      </p:sp>
      <p:sp>
        <p:nvSpPr>
          <p:cNvPr id="6" name="Slide Number Placeholder 5"/>
          <p:cNvSpPr>
            <a:spLocks noGrp="1"/>
          </p:cNvSpPr>
          <p:nvPr>
            <p:ph type="sldNum" sz="quarter" idx="12"/>
          </p:nvPr>
        </p:nvSpPr>
        <p:spPr/>
        <p:txBody>
          <a:bodyPr/>
          <a:lstStyle/>
          <a:p>
            <a:fld id="{9EBC64C3-3FC7-4C40-910B-2643F037F02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r>
              <a:rPr lang="en-US" dirty="0"/>
              <a:t>CS-FYP    Hamdard University </a:t>
            </a:r>
          </a:p>
        </p:txBody>
      </p:sp>
      <p:sp>
        <p:nvSpPr>
          <p:cNvPr id="5" name="Footer Placeholder 4"/>
          <p:cNvSpPr>
            <a:spLocks noGrp="1"/>
          </p:cNvSpPr>
          <p:nvPr>
            <p:ph type="ftr" sz="quarter" idx="11"/>
          </p:nvPr>
        </p:nvSpPr>
        <p:spPr>
          <a:xfrm>
            <a:off x="457201" y="6248207"/>
            <a:ext cx="5573483" cy="365125"/>
          </a:xfrm>
        </p:spPr>
        <p:txBody>
          <a:bodyPr/>
          <a:lstStyle/>
          <a:p>
            <a:r>
              <a:rPr lang="en-US"/>
              <a:t>Project Name Here</a:t>
            </a: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9EBC64C3-3FC7-4C40-910B-2643F037F02C}"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7616952" cy="990600"/>
          </a:xfrm>
        </p:spPr>
        <p:txBody>
          <a:bodyPr/>
          <a:lstStyle/>
          <a:p>
            <a:r>
              <a:rPr kumimoji="0" lang="en-US"/>
              <a:t>Click to edit Master title style</a:t>
            </a:r>
          </a:p>
        </p:txBody>
      </p:sp>
      <p:sp>
        <p:nvSpPr>
          <p:cNvPr id="4" name="Date Placeholder 3"/>
          <p:cNvSpPr>
            <a:spLocks noGrp="1"/>
          </p:cNvSpPr>
          <p:nvPr>
            <p:ph type="dt" sz="half" idx="10"/>
          </p:nvPr>
        </p:nvSpPr>
        <p:spPr>
          <a:xfrm>
            <a:off x="6248400" y="6400800"/>
            <a:ext cx="2514600" cy="304800"/>
          </a:xfrm>
          <a:solidFill>
            <a:srgbClr val="008000"/>
          </a:solidFill>
        </p:spPr>
        <p:txBody>
          <a:bodyPr/>
          <a:lstStyle>
            <a:lvl1pPr algn="r">
              <a:defRPr b="0">
                <a:solidFill>
                  <a:schemeClr val="bg1"/>
                </a:solidFill>
              </a:defRPr>
            </a:lvl1pPr>
          </a:lstStyle>
          <a:p>
            <a:r>
              <a:rPr lang="en-US" dirty="0"/>
              <a:t>CS-FYP    Hamdard University </a:t>
            </a:r>
          </a:p>
        </p:txBody>
      </p:sp>
      <p:sp>
        <p:nvSpPr>
          <p:cNvPr id="5" name="Footer Placeholder 4"/>
          <p:cNvSpPr>
            <a:spLocks noGrp="1"/>
          </p:cNvSpPr>
          <p:nvPr>
            <p:ph type="ftr" sz="quarter" idx="11"/>
          </p:nvPr>
        </p:nvSpPr>
        <p:spPr>
          <a:xfrm>
            <a:off x="609601" y="6400800"/>
            <a:ext cx="5410200" cy="288925"/>
          </a:xfrm>
          <a:solidFill>
            <a:srgbClr val="F86308"/>
          </a:solidFill>
        </p:spPr>
        <p:txBody>
          <a:bodyPr/>
          <a:lstStyle>
            <a:lvl1pPr algn="l">
              <a:defRPr b="0">
                <a:solidFill>
                  <a:schemeClr val="bg1"/>
                </a:solidFill>
              </a:defRPr>
            </a:lvl1pPr>
          </a:lstStyle>
          <a:p>
            <a:r>
              <a:rPr lang="en-US"/>
              <a:t>Project Name Here</a:t>
            </a:r>
            <a:endParaRPr lang="en-US" dirty="0"/>
          </a:p>
        </p:txBody>
      </p:sp>
      <p:sp>
        <p:nvSpPr>
          <p:cNvPr id="6" name="Slide Number Placeholder 5"/>
          <p:cNvSpPr>
            <a:spLocks noGrp="1"/>
          </p:cNvSpPr>
          <p:nvPr>
            <p:ph type="sldNum" sz="quarter" idx="12"/>
          </p:nvPr>
        </p:nvSpPr>
        <p:spPr>
          <a:xfrm>
            <a:off x="0" y="1279524"/>
            <a:ext cx="533400" cy="244476"/>
          </a:xfrm>
          <a:solidFill>
            <a:srgbClr val="008000"/>
          </a:solidFill>
        </p:spPr>
        <p:txBody>
          <a:bodyPr>
            <a:noAutofit/>
          </a:bodyPr>
          <a:lstStyle>
            <a:lvl1pPr>
              <a:defRPr sz="1800" b="1">
                <a:solidFill>
                  <a:srgbClr val="FFFFFF"/>
                </a:solidFill>
              </a:defRPr>
            </a:lvl1pPr>
          </a:lstStyle>
          <a:p>
            <a:fld id="{9EBC64C3-3FC7-4C40-910B-2643F037F02C}" type="slidenum">
              <a:rPr lang="en-US" smtClean="0"/>
              <a:pPr/>
              <a:t>‹#›</a:t>
            </a:fld>
            <a:endParaRPr lang="en-US" dirty="0"/>
          </a:p>
        </p:txBody>
      </p:sp>
      <p:sp>
        <p:nvSpPr>
          <p:cNvPr id="8" name="Content Placeholder 7"/>
          <p:cNvSpPr>
            <a:spLocks noGrp="1"/>
          </p:cNvSpPr>
          <p:nvPr>
            <p:ph sz="quarter" idx="1"/>
          </p:nvPr>
        </p:nvSpPr>
        <p:spPr>
          <a:xfrm>
            <a:off x="612648" y="1600200"/>
            <a:ext cx="8153400" cy="4495800"/>
          </a:xfrm>
        </p:spPr>
        <p:txBody>
          <a:bodyPr/>
          <a:lstStyle>
            <a:lvl1pPr>
              <a:buClr>
                <a:srgbClr val="008000"/>
              </a:buClr>
              <a:defRPr/>
            </a:lvl1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05800" y="381000"/>
            <a:ext cx="732241" cy="638664"/>
          </a:xfrm>
          <a:prstGeom prst="rect">
            <a:avLst/>
          </a:prstGeom>
        </p:spPr>
      </p:pic>
      <p:sp>
        <p:nvSpPr>
          <p:cNvPr id="7" name="Rectangle 6"/>
          <p:cNvSpPr/>
          <p:nvPr userDrawn="1"/>
        </p:nvSpPr>
        <p:spPr>
          <a:xfrm>
            <a:off x="609600" y="1295400"/>
            <a:ext cx="8534400" cy="228600"/>
          </a:xfrm>
          <a:prstGeom prst="rect">
            <a:avLst/>
          </a:prstGeom>
          <a:solidFill>
            <a:srgbClr val="F86308"/>
          </a:solidFill>
          <a:ln>
            <a:solidFill>
              <a:srgbClr val="F86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52599" y="2743200"/>
            <a:ext cx="6742113" cy="1676400"/>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rgbClr val="00800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rgbClr val="F86308"/>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a:solidFill>
            <a:srgbClr val="008000"/>
          </a:solidFill>
        </p:spPr>
        <p:txBody>
          <a:bodyPr/>
          <a:lstStyle>
            <a:lvl1pPr algn="r">
              <a:defRPr>
                <a:solidFill>
                  <a:schemeClr val="bg1"/>
                </a:solidFill>
              </a:defRPr>
            </a:lvl1pPr>
          </a:lstStyle>
          <a:p>
            <a:r>
              <a:rPr lang="en-US" dirty="0"/>
              <a:t>CS-FYP    Hamdard University </a:t>
            </a:r>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9EBC64C3-3FC7-4C40-910B-2643F037F02C}" type="slidenum">
              <a:rPr lang="en-US" smtClean="0"/>
              <a:pPr/>
              <a:t>‹#›</a:t>
            </a:fld>
            <a:endParaRPr lang="en-US" dirty="0"/>
          </a:p>
        </p:txBody>
      </p:sp>
      <p:sp>
        <p:nvSpPr>
          <p:cNvPr id="14" name="Footer Placeholder 13"/>
          <p:cNvSpPr>
            <a:spLocks noGrp="1"/>
          </p:cNvSpPr>
          <p:nvPr>
            <p:ph type="ftr" sz="quarter" idx="12"/>
          </p:nvPr>
        </p:nvSpPr>
        <p:spPr>
          <a:solidFill>
            <a:srgbClr val="F86308"/>
          </a:solidFill>
        </p:spPr>
        <p:txBody>
          <a:bodyPr/>
          <a:lstStyle>
            <a:lvl1pPr algn="l">
              <a:defRPr>
                <a:solidFill>
                  <a:schemeClr val="bg1"/>
                </a:solidFill>
              </a:defRPr>
            </a:lvl1pPr>
          </a:lstStyle>
          <a:p>
            <a:r>
              <a:rPr lang="en-US"/>
              <a:t>Project Name Here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601" y="3899346"/>
            <a:ext cx="1295400" cy="1129854"/>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Slide Number Placeholder 9"/>
          <p:cNvSpPr>
            <a:spLocks noGrp="1"/>
          </p:cNvSpPr>
          <p:nvPr>
            <p:ph type="sldNum" sz="quarter" idx="16"/>
          </p:nvPr>
        </p:nvSpPr>
        <p:spPr/>
        <p:txBody>
          <a:bodyPr rtlCol="0"/>
          <a:lstStyle/>
          <a:p>
            <a:fld id="{9EBC64C3-3FC7-4C40-910B-2643F037F02C}" type="slidenum">
              <a:rPr lang="en-US" smtClean="0"/>
              <a:pPr/>
              <a:t>‹#›</a:t>
            </a:fld>
            <a:endParaRPr lang="en-US"/>
          </a:p>
        </p:txBody>
      </p:sp>
      <p:sp>
        <p:nvSpPr>
          <p:cNvPr id="13" name="Footer Placeholder 13"/>
          <p:cNvSpPr txBox="1">
            <a:spLocks/>
          </p:cNvSpPr>
          <p:nvPr userDrawn="1"/>
        </p:nvSpPr>
        <p:spPr>
          <a:xfrm>
            <a:off x="609600" y="6400606"/>
            <a:ext cx="5421083" cy="365125"/>
          </a:xfrm>
          <a:prstGeom prst="rect">
            <a:avLst/>
          </a:prstGeom>
          <a:solidFill>
            <a:srgbClr val="F86308"/>
          </a:solidFill>
        </p:spPr>
        <p:txBody>
          <a:bodyPr vert="horz" anchor="ctr"/>
          <a:lstStyle>
            <a:defPPr>
              <a:defRPr lang="en-US"/>
            </a:defPPr>
            <a:lvl1pPr marL="0" algn="l" defTabSz="914400" rtl="0" eaLnBrk="1" latinLnBrk="0" hangingPunct="1">
              <a:defRPr kumimoji="0"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Project name here</a:t>
            </a:r>
            <a:endParaRPr lang="en-US" dirty="0"/>
          </a:p>
        </p:txBody>
      </p:sp>
      <p:sp>
        <p:nvSpPr>
          <p:cNvPr id="15" name="Date Placeholder 11"/>
          <p:cNvSpPr>
            <a:spLocks noGrp="1"/>
          </p:cNvSpPr>
          <p:nvPr>
            <p:ph type="dt" sz="half" idx="10"/>
          </p:nvPr>
        </p:nvSpPr>
        <p:spPr>
          <a:xfrm>
            <a:off x="6096000" y="6416675"/>
            <a:ext cx="2667000" cy="365125"/>
          </a:xfrm>
          <a:solidFill>
            <a:srgbClr val="008000"/>
          </a:solidFill>
        </p:spPr>
        <p:txBody>
          <a:bodyPr/>
          <a:lstStyle>
            <a:lvl1pPr algn="r">
              <a:defRPr>
                <a:solidFill>
                  <a:schemeClr val="bg1"/>
                </a:solidFill>
              </a:defRPr>
            </a:lvl1pPr>
          </a:lstStyle>
          <a:p>
            <a:r>
              <a:rPr lang="en-US" dirty="0"/>
              <a:t>CS-FYP    Hamdard University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r>
              <a:rPr lang="en-US" dirty="0"/>
              <a:t>CS-FYP    Hamdard University </a:t>
            </a:r>
          </a:p>
        </p:txBody>
      </p:sp>
      <p:sp>
        <p:nvSpPr>
          <p:cNvPr id="12" name="Slide Number Placeholder 11"/>
          <p:cNvSpPr>
            <a:spLocks noGrp="1"/>
          </p:cNvSpPr>
          <p:nvPr>
            <p:ph type="sldNum" sz="quarter" idx="16"/>
          </p:nvPr>
        </p:nvSpPr>
        <p:spPr/>
        <p:txBody>
          <a:bodyPr rtlCol="0"/>
          <a:lstStyle/>
          <a:p>
            <a:fld id="{9EBC64C3-3FC7-4C40-910B-2643F037F02C}" type="slidenum">
              <a:rPr lang="en-US" smtClean="0"/>
              <a:pPr/>
              <a:t>‹#›</a:t>
            </a:fld>
            <a:endParaRPr lang="en-US"/>
          </a:p>
        </p:txBody>
      </p:sp>
      <p:sp>
        <p:nvSpPr>
          <p:cNvPr id="14" name="Footer Placeholder 13"/>
          <p:cNvSpPr>
            <a:spLocks noGrp="1"/>
          </p:cNvSpPr>
          <p:nvPr>
            <p:ph type="ftr" sz="quarter" idx="17"/>
          </p:nvPr>
        </p:nvSpPr>
        <p:spPr/>
        <p:txBody>
          <a:bodyPr rtlCol="0"/>
          <a:lstStyle/>
          <a:p>
            <a:r>
              <a:rPr lang="en-US"/>
              <a:t>Project Name Here</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dirty="0"/>
              <a:t>CS-FYP    Hamdard University </a:t>
            </a:r>
          </a:p>
        </p:txBody>
      </p:sp>
      <p:sp>
        <p:nvSpPr>
          <p:cNvPr id="4" name="Footer Placeholder 3"/>
          <p:cNvSpPr>
            <a:spLocks noGrp="1"/>
          </p:cNvSpPr>
          <p:nvPr>
            <p:ph type="ftr" sz="quarter" idx="11"/>
          </p:nvPr>
        </p:nvSpPr>
        <p:spPr/>
        <p:txBody>
          <a:bodyPr/>
          <a:lstStyle/>
          <a:p>
            <a:r>
              <a:rPr lang="en-US"/>
              <a:t>Project Name Here</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9EBC64C3-3FC7-4C40-910B-2643F037F02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CS-FYP    Hamdard University </a:t>
            </a:r>
          </a:p>
        </p:txBody>
      </p:sp>
      <p:sp>
        <p:nvSpPr>
          <p:cNvPr id="3" name="Footer Placeholder 2"/>
          <p:cNvSpPr>
            <a:spLocks noGrp="1"/>
          </p:cNvSpPr>
          <p:nvPr>
            <p:ph type="ftr" sz="quarter" idx="11"/>
          </p:nvPr>
        </p:nvSpPr>
        <p:spPr/>
        <p:txBody>
          <a:bodyPr/>
          <a:lstStyle/>
          <a:p>
            <a:r>
              <a:rPr lang="en-US"/>
              <a:t>Project Name Here</a:t>
            </a: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9EBC64C3-3FC7-4C40-910B-2643F037F02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r>
              <a:rPr lang="en-US" dirty="0"/>
              <a:t>CS-FYP    Hamdard University </a:t>
            </a:r>
          </a:p>
        </p:txBody>
      </p:sp>
      <p:sp>
        <p:nvSpPr>
          <p:cNvPr id="6" name="Footer Placeholder 5"/>
          <p:cNvSpPr>
            <a:spLocks noGrp="1"/>
          </p:cNvSpPr>
          <p:nvPr>
            <p:ph type="ftr" sz="quarter" idx="11"/>
          </p:nvPr>
        </p:nvSpPr>
        <p:spPr/>
        <p:txBody>
          <a:bodyPr/>
          <a:lstStyle/>
          <a:p>
            <a:r>
              <a:rPr lang="en-US"/>
              <a:t>Project Name Here</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9EBC64C3-3FC7-4C40-910B-2643F037F02C}"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r>
              <a:rPr lang="en-US" dirty="0"/>
              <a:t>CS-FYP    Hamdard University </a:t>
            </a:r>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9EBC64C3-3FC7-4C40-910B-2643F037F02C}"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r>
              <a:rPr lang="en-US"/>
              <a:t>Project Name Here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r>
              <a:rPr lang="en-US" dirty="0"/>
              <a:t>CS-FYP    Hamdard University </a:t>
            </a:r>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r>
              <a:rPr lang="en-US"/>
              <a:t>Project Name Here</a:t>
            </a: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9EBC64C3-3FC7-4C40-910B-2643F037F02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intervue.io/" TargetMode="External"/><Relationship Id="rId2" Type="http://schemas.openxmlformats.org/officeDocument/2006/relationships/hyperlink" Target="https://karat.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BC64C3-3FC7-4C40-910B-2643F037F02C}" type="slidenum">
              <a:rPr lang="en-US" smtClean="0"/>
              <a:pPr/>
              <a:t>1</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4436" y="2133600"/>
            <a:ext cx="6339563" cy="2320117"/>
          </a:xfrm>
          <a:prstGeom prst="rect">
            <a:avLst/>
          </a:prstGeom>
        </p:spPr>
      </p:pic>
      <p:sp>
        <p:nvSpPr>
          <p:cNvPr id="6" name="Rectangle 5"/>
          <p:cNvSpPr/>
          <p:nvPr/>
        </p:nvSpPr>
        <p:spPr>
          <a:xfrm>
            <a:off x="2804436" y="1066800"/>
            <a:ext cx="6339563" cy="1066800"/>
          </a:xfrm>
          <a:prstGeom prst="rect">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lnSpc>
                <a:spcPct val="115000"/>
              </a:lnSpc>
              <a:spcAft>
                <a:spcPts val="800"/>
              </a:spcAft>
              <a:tabLst>
                <a:tab pos="419100" algn="l"/>
                <a:tab pos="5937250" algn="r"/>
              </a:tabLst>
            </a:pPr>
            <a:r>
              <a:rPr lang="en-US" sz="1800" b="1" dirty="0">
                <a:effectLst/>
                <a:latin typeface="Arial" panose="020B0604020202020204" pitchFamily="34" charset="0"/>
                <a:ea typeface="Arial" panose="020B0604020202020204" pitchFamily="34" charset="0"/>
              </a:rPr>
              <a:t>Recruit Right: Precision Hiring with AI Insight</a:t>
            </a:r>
            <a:endParaRPr lang="en-US" sz="1800" dirty="0">
              <a:effectLst/>
              <a:latin typeface="Arial" panose="020B0604020202020204" pitchFamily="34" charset="0"/>
              <a:ea typeface="Arial" panose="020B0604020202020204" pitchFamily="34" charset="0"/>
            </a:endParaRPr>
          </a:p>
        </p:txBody>
      </p:sp>
      <p:sp>
        <p:nvSpPr>
          <p:cNvPr id="7" name="TextBox 6"/>
          <p:cNvSpPr txBox="1"/>
          <p:nvPr/>
        </p:nvSpPr>
        <p:spPr>
          <a:xfrm>
            <a:off x="0" y="6020076"/>
            <a:ext cx="5465618" cy="830997"/>
          </a:xfrm>
          <a:prstGeom prst="rect">
            <a:avLst/>
          </a:prstGeom>
          <a:solidFill>
            <a:srgbClr val="008000"/>
          </a:solidFill>
        </p:spPr>
        <p:txBody>
          <a:bodyPr wrap="square" rtlCol="0">
            <a:spAutoFit/>
          </a:bodyPr>
          <a:lstStyle/>
          <a:p>
            <a:pPr algn="ctr"/>
            <a:r>
              <a:rPr lang="en-US" sz="2000" dirty="0">
                <a:solidFill>
                  <a:schemeClr val="bg1"/>
                </a:solidFill>
              </a:rPr>
              <a:t>Department of Computing, FEST</a:t>
            </a:r>
          </a:p>
          <a:p>
            <a:pPr algn="ctr"/>
            <a:r>
              <a:rPr lang="en-US" sz="2800" dirty="0">
                <a:solidFill>
                  <a:schemeClr val="bg1"/>
                </a:solidFill>
              </a:rPr>
              <a:t>Hamdard</a:t>
            </a:r>
            <a:r>
              <a:rPr lang="en-US" sz="2800" baseline="0" dirty="0">
                <a:solidFill>
                  <a:schemeClr val="bg1"/>
                </a:solidFill>
              </a:rPr>
              <a:t> University </a:t>
            </a:r>
            <a:r>
              <a:rPr lang="en-US" sz="2800" dirty="0">
                <a:solidFill>
                  <a:schemeClr val="bg1"/>
                </a:solidFill>
              </a:rPr>
              <a:t>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027" y="3124200"/>
            <a:ext cx="1572567" cy="1371600"/>
          </a:xfrm>
          <a:prstGeom prst="rect">
            <a:avLst/>
          </a:prstGeom>
        </p:spPr>
      </p:pic>
      <p:sp>
        <p:nvSpPr>
          <p:cNvPr id="9" name="TextBox 8"/>
          <p:cNvSpPr txBox="1"/>
          <p:nvPr/>
        </p:nvSpPr>
        <p:spPr>
          <a:xfrm>
            <a:off x="4894118" y="4716302"/>
            <a:ext cx="3886200" cy="1631216"/>
          </a:xfrm>
          <a:prstGeom prst="rect">
            <a:avLst/>
          </a:prstGeom>
          <a:noFill/>
        </p:spPr>
        <p:txBody>
          <a:bodyPr wrap="square" rtlCol="0">
            <a:spAutoFit/>
          </a:bodyPr>
          <a:lstStyle/>
          <a:p>
            <a:pPr algn="ctr"/>
            <a:r>
              <a:rPr lang="en-US" sz="2000" dirty="0"/>
              <a:t>Muhammad Naeemuddin</a:t>
            </a:r>
          </a:p>
          <a:p>
            <a:pPr algn="ctr"/>
            <a:r>
              <a:rPr lang="en-US" sz="2000" dirty="0"/>
              <a:t>Muhammad Abdullah</a:t>
            </a:r>
          </a:p>
          <a:p>
            <a:pPr algn="ctr"/>
            <a:r>
              <a:rPr lang="en-US" sz="2000" dirty="0"/>
              <a:t>Muhammad Raza</a:t>
            </a:r>
          </a:p>
          <a:p>
            <a:pPr algn="ctr"/>
            <a:endParaRPr lang="en-US" sz="2000" dirty="0"/>
          </a:p>
          <a:p>
            <a:pPr algn="ctr"/>
            <a:r>
              <a:rPr lang="en-US" sz="2000" b="1" dirty="0"/>
              <a:t> Dr. Umer Farooq </a:t>
            </a:r>
          </a:p>
        </p:txBody>
      </p:sp>
      <p:sp>
        <p:nvSpPr>
          <p:cNvPr id="10" name="Isosceles Triangle 9"/>
          <p:cNvSpPr/>
          <p:nvPr/>
        </p:nvSpPr>
        <p:spPr>
          <a:xfrm flipV="1">
            <a:off x="2209800" y="1066800"/>
            <a:ext cx="1143000" cy="10668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0"/>
            <a:ext cx="2424622" cy="523220"/>
          </a:xfrm>
          <a:prstGeom prst="rect">
            <a:avLst/>
          </a:prstGeom>
          <a:solidFill>
            <a:srgbClr val="F86308"/>
          </a:solidFill>
        </p:spPr>
        <p:txBody>
          <a:bodyPr wrap="square" rtlCol="0">
            <a:spAutoFit/>
          </a:bodyPr>
          <a:lstStyle/>
          <a:p>
            <a:pPr algn="ctr"/>
            <a:r>
              <a:rPr lang="en-US" sz="2800" b="1" dirty="0">
                <a:solidFill>
                  <a:schemeClr val="bg1"/>
                </a:solidFill>
                <a:latin typeface="Calibri" pitchFamily="34" charset="0"/>
              </a:rPr>
              <a:t>FYP</a:t>
            </a:r>
          </a:p>
        </p:txBody>
      </p:sp>
      <p:sp>
        <p:nvSpPr>
          <p:cNvPr id="12" name="Isosceles Triangle 11"/>
          <p:cNvSpPr/>
          <p:nvPr/>
        </p:nvSpPr>
        <p:spPr>
          <a:xfrm flipV="1">
            <a:off x="4894118" y="6020076"/>
            <a:ext cx="1143000" cy="8379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0624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D6DC-BF30-40DE-25BA-552F427CE526}"/>
              </a:ext>
            </a:extLst>
          </p:cNvPr>
          <p:cNvSpPr>
            <a:spLocks noGrp="1"/>
          </p:cNvSpPr>
          <p:nvPr>
            <p:ph type="title"/>
          </p:nvPr>
        </p:nvSpPr>
        <p:spPr/>
        <p:txBody>
          <a:bodyPr>
            <a:normAutofit/>
          </a:bodyPr>
          <a:lstStyle/>
          <a:p>
            <a:r>
              <a:rPr lang="en-US" dirty="0"/>
              <a:t>Literature Review</a:t>
            </a:r>
          </a:p>
        </p:txBody>
      </p:sp>
      <p:sp>
        <p:nvSpPr>
          <p:cNvPr id="3" name="Date Placeholder 2">
            <a:extLst>
              <a:ext uri="{FF2B5EF4-FFF2-40B4-BE49-F238E27FC236}">
                <a16:creationId xmlns:a16="http://schemas.microsoft.com/office/drawing/2014/main" id="{C8D40FD6-AD6D-85C4-F01C-DCD4D6523D48}"/>
              </a:ext>
            </a:extLst>
          </p:cNvPr>
          <p:cNvSpPr>
            <a:spLocks noGrp="1"/>
          </p:cNvSpPr>
          <p:nvPr>
            <p:ph type="dt" sz="half" idx="10"/>
          </p:nvPr>
        </p:nvSpPr>
        <p:spPr/>
        <p:txBody>
          <a:bodyPr/>
          <a:lstStyle/>
          <a:p>
            <a:r>
              <a:rPr lang="en-US" dirty="0"/>
              <a:t>CS-FYP    Hamdard University </a:t>
            </a:r>
          </a:p>
        </p:txBody>
      </p:sp>
      <p:sp>
        <p:nvSpPr>
          <p:cNvPr id="4" name="Footer Placeholder 3">
            <a:extLst>
              <a:ext uri="{FF2B5EF4-FFF2-40B4-BE49-F238E27FC236}">
                <a16:creationId xmlns:a16="http://schemas.microsoft.com/office/drawing/2014/main" id="{12DE6820-E2B9-AE6D-2916-9AD4769DE660}"/>
              </a:ext>
            </a:extLst>
          </p:cNvPr>
          <p:cNvSpPr>
            <a:spLocks noGrp="1"/>
          </p:cNvSpPr>
          <p:nvPr>
            <p:ph type="ftr" sz="quarter" idx="11"/>
          </p:nvPr>
        </p:nvSpPr>
        <p:spPr/>
        <p:txBody>
          <a:bodyPr/>
          <a:lstStyle/>
          <a:p>
            <a:r>
              <a:rPr lang="en-US" sz="1400" b="1" dirty="0">
                <a:effectLst/>
                <a:latin typeface="Arial" panose="020B0604020202020204" pitchFamily="34" charset="0"/>
                <a:ea typeface="Arial" panose="020B0604020202020204" pitchFamily="34" charset="0"/>
              </a:rPr>
              <a:t>Recruit Right</a:t>
            </a:r>
            <a:endParaRPr lang="en-US" dirty="0"/>
          </a:p>
        </p:txBody>
      </p:sp>
      <p:sp>
        <p:nvSpPr>
          <p:cNvPr id="5" name="Slide Number Placeholder 4">
            <a:extLst>
              <a:ext uri="{FF2B5EF4-FFF2-40B4-BE49-F238E27FC236}">
                <a16:creationId xmlns:a16="http://schemas.microsoft.com/office/drawing/2014/main" id="{9F8A937A-00E7-E622-4F28-D9C1A2D3D217}"/>
              </a:ext>
            </a:extLst>
          </p:cNvPr>
          <p:cNvSpPr>
            <a:spLocks noGrp="1"/>
          </p:cNvSpPr>
          <p:nvPr>
            <p:ph type="sldNum" sz="quarter" idx="12"/>
          </p:nvPr>
        </p:nvSpPr>
        <p:spPr/>
        <p:txBody>
          <a:bodyPr/>
          <a:lstStyle/>
          <a:p>
            <a:fld id="{9EBC64C3-3FC7-4C40-910B-2643F037F02C}" type="slidenum">
              <a:rPr lang="en-US" smtClean="0"/>
              <a:pPr/>
              <a:t>10</a:t>
            </a:fld>
            <a:endParaRPr lang="en-US" dirty="0"/>
          </a:p>
        </p:txBody>
      </p:sp>
      <p:sp>
        <p:nvSpPr>
          <p:cNvPr id="6" name="Content Placeholder 5">
            <a:extLst>
              <a:ext uri="{FF2B5EF4-FFF2-40B4-BE49-F238E27FC236}">
                <a16:creationId xmlns:a16="http://schemas.microsoft.com/office/drawing/2014/main" id="{4CBE3FE5-D0A0-1B5F-AF15-B6BCFF765D08}"/>
              </a:ext>
            </a:extLst>
          </p:cNvPr>
          <p:cNvSpPr>
            <a:spLocks noGrp="1"/>
          </p:cNvSpPr>
          <p:nvPr>
            <p:ph sz="quarter" idx="1"/>
          </p:nvPr>
        </p:nvSpPr>
        <p:spPr/>
        <p:txBody>
          <a:bodyPr>
            <a:normAutofit fontScale="85000" lnSpcReduction="10000"/>
          </a:bodyPr>
          <a:lstStyle/>
          <a:p>
            <a:pPr marL="457200" marR="0" algn="just">
              <a:lnSpc>
                <a:spcPct val="107000"/>
              </a:lnSpc>
              <a:spcBef>
                <a:spcPts val="1200"/>
              </a:spcBef>
              <a:tabLst>
                <a:tab pos="419100" algn="l"/>
                <a:tab pos="5937250" algn="r"/>
              </a:tabLst>
            </a:pPr>
            <a:r>
              <a:rPr lang="en-US" sz="2800" dirty="0">
                <a:latin typeface="Arial" panose="020B0604020202020204" pitchFamily="34" charset="0"/>
                <a:ea typeface="Arial" panose="020B0604020202020204" pitchFamily="34" charset="0"/>
              </a:rPr>
              <a:t>[1] Internet Web page: Author. “karat”. </a:t>
            </a:r>
            <a:r>
              <a:rPr lang="en-US" sz="2800" u="sng" dirty="0">
                <a:latin typeface="Arial" panose="020B0604020202020204" pitchFamily="34" charset="0"/>
                <a:ea typeface="Arial" panose="020B0604020202020204" pitchFamily="34" charset="0"/>
                <a:hlinkClick r:id="rId2"/>
              </a:rPr>
              <a:t>https://karat.com/</a:t>
            </a:r>
            <a:r>
              <a:rPr lang="en-US" sz="2800" dirty="0">
                <a:latin typeface="Arial" panose="020B0604020202020204" pitchFamily="34" charset="0"/>
                <a:ea typeface="Arial" panose="020B0604020202020204" pitchFamily="34" charset="0"/>
              </a:rPr>
              <a:t>.</a:t>
            </a:r>
          </a:p>
          <a:p>
            <a:pPr marL="457200" marR="0" algn="just">
              <a:lnSpc>
                <a:spcPct val="107000"/>
              </a:lnSpc>
              <a:spcBef>
                <a:spcPts val="1200"/>
              </a:spcBef>
              <a:tabLst>
                <a:tab pos="419100" algn="l"/>
                <a:tab pos="5937250" algn="r"/>
              </a:tabLst>
            </a:pPr>
            <a:r>
              <a:rPr lang="en-US" sz="2800" dirty="0">
                <a:latin typeface="Arial" panose="020B0604020202020204" pitchFamily="34" charset="0"/>
                <a:ea typeface="Arial" panose="020B0604020202020204" pitchFamily="34" charset="0"/>
              </a:rPr>
              <a:t>[2] Internet Web page: Author. “intervue.io”. </a:t>
            </a:r>
            <a:r>
              <a:rPr lang="en-US" sz="2800" u="sng" dirty="0">
                <a:latin typeface="Arial" panose="020B0604020202020204" pitchFamily="34" charset="0"/>
                <a:ea typeface="Arial" panose="020B0604020202020204" pitchFamily="34" charset="0"/>
                <a:hlinkClick r:id="rId3"/>
              </a:rPr>
              <a:t>https://www.intervue.io/</a:t>
            </a:r>
            <a:r>
              <a:rPr lang="en-US" sz="2800" dirty="0">
                <a:latin typeface="Arial" panose="020B0604020202020204" pitchFamily="34" charset="0"/>
                <a:ea typeface="Arial" panose="020B0604020202020204" pitchFamily="34" charset="0"/>
              </a:rPr>
              <a:t>.</a:t>
            </a:r>
          </a:p>
          <a:p>
            <a:pPr marL="457200" marR="0" algn="just">
              <a:lnSpc>
                <a:spcPct val="107000"/>
              </a:lnSpc>
              <a:spcBef>
                <a:spcPts val="1200"/>
              </a:spcBef>
              <a:tabLst>
                <a:tab pos="419100" algn="l"/>
                <a:tab pos="5937250" algn="r"/>
              </a:tabLst>
            </a:pPr>
            <a:r>
              <a:rPr lang="pl-PL" sz="2800" dirty="0">
                <a:latin typeface="Arial" panose="020B0604020202020204" pitchFamily="34" charset="0"/>
                <a:ea typeface="Arial" panose="020B0604020202020204" pitchFamily="34" charset="0"/>
              </a:rPr>
              <a:t>[3] Mehboob, Muntaha &amp; Ali, Saad &amp; ul Islam, Saif &amp; Ali, Syed. </a:t>
            </a:r>
            <a:r>
              <a:rPr lang="en-US" sz="2800" dirty="0">
                <a:latin typeface="Arial" panose="020B0604020202020204" pitchFamily="34" charset="0"/>
                <a:ea typeface="Arial" panose="020B0604020202020204" pitchFamily="34" charset="0"/>
              </a:rPr>
              <a:t>(2022). Evaluating Automatic CV Shortlisting Tool For Job Recruitment Based On Machine Learning Techniques. 1-4.10.1109/MAJICC56935.2022.9994112.</a:t>
            </a:r>
          </a:p>
          <a:p>
            <a:pPr marL="457200" marR="0" algn="just">
              <a:lnSpc>
                <a:spcPct val="107000"/>
              </a:lnSpc>
              <a:spcBef>
                <a:spcPts val="1200"/>
              </a:spcBef>
              <a:tabLst>
                <a:tab pos="419100" algn="l"/>
                <a:tab pos="5937250" algn="r"/>
              </a:tabLst>
            </a:pPr>
            <a:r>
              <a:rPr lang="en-US" sz="2800" dirty="0">
                <a:latin typeface="Arial" panose="020B0604020202020204" pitchFamily="34" charset="0"/>
                <a:ea typeface="Arial" panose="020B0604020202020204" pitchFamily="34" charset="0"/>
              </a:rPr>
              <a:t>[4] G O, Narendra &amp; S., Hashwanth. (2022). Named Entity Recognition based Resume Parser and Summarizer. 2581-9429. 10.48175/IJARSCT-3029</a:t>
            </a:r>
          </a:p>
          <a:p>
            <a:endParaRPr lang="en-US" dirty="0"/>
          </a:p>
          <a:p>
            <a:endParaRPr lang="en-US" dirty="0"/>
          </a:p>
        </p:txBody>
      </p:sp>
    </p:spTree>
    <p:extLst>
      <p:ext uri="{BB962C8B-B14F-4D97-AF65-F5344CB8AC3E}">
        <p14:creationId xmlns:p14="http://schemas.microsoft.com/office/powerpoint/2010/main" val="4289984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of 100% of Work</a:t>
            </a:r>
          </a:p>
        </p:txBody>
      </p:sp>
      <p:sp>
        <p:nvSpPr>
          <p:cNvPr id="3" name="Date Placeholder 2"/>
          <p:cNvSpPr>
            <a:spLocks noGrp="1"/>
          </p:cNvSpPr>
          <p:nvPr>
            <p:ph type="dt" sz="half" idx="10"/>
          </p:nvPr>
        </p:nvSpPr>
        <p:spPr/>
        <p:txBody>
          <a:bodyPr/>
          <a:lstStyle/>
          <a:p>
            <a:r>
              <a:rPr lang="en-US" dirty="0"/>
              <a:t>CS-FYP    Hamdard University </a:t>
            </a:r>
          </a:p>
        </p:txBody>
      </p:sp>
      <p:sp>
        <p:nvSpPr>
          <p:cNvPr id="4" name="Footer Placeholder 3"/>
          <p:cNvSpPr>
            <a:spLocks noGrp="1"/>
          </p:cNvSpPr>
          <p:nvPr>
            <p:ph type="ftr" sz="quarter" idx="11"/>
          </p:nvPr>
        </p:nvSpPr>
        <p:spPr/>
        <p:txBody>
          <a:bodyPr/>
          <a:lstStyle/>
          <a:p>
            <a:r>
              <a:rPr lang="en-US" b="1" dirty="0">
                <a:latin typeface="Arial" panose="020B0604020202020204" pitchFamily="34" charset="0"/>
                <a:ea typeface="Arial" panose="020B0604020202020204" pitchFamily="34" charset="0"/>
              </a:rPr>
              <a:t>Recruit Right</a:t>
            </a:r>
            <a:endParaRPr lang="en-US" dirty="0"/>
          </a:p>
        </p:txBody>
      </p:sp>
      <p:sp>
        <p:nvSpPr>
          <p:cNvPr id="5" name="Slide Number Placeholder 4"/>
          <p:cNvSpPr>
            <a:spLocks noGrp="1"/>
          </p:cNvSpPr>
          <p:nvPr>
            <p:ph type="sldNum" sz="quarter" idx="12"/>
          </p:nvPr>
        </p:nvSpPr>
        <p:spPr/>
        <p:txBody>
          <a:bodyPr/>
          <a:lstStyle/>
          <a:p>
            <a:fld id="{9EBC64C3-3FC7-4C40-910B-2643F037F02C}" type="slidenum">
              <a:rPr lang="en-US" smtClean="0"/>
              <a:pPr/>
              <a:t>11</a:t>
            </a:fld>
            <a:endParaRPr lang="en-US" dirty="0"/>
          </a:p>
        </p:txBody>
      </p:sp>
      <p:pic>
        <p:nvPicPr>
          <p:cNvPr id="6" name="Demo Video">
            <a:hlinkClick r:id="" action="ppaction://media"/>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4"/>
          <a:stretch>
            <a:fillRect/>
          </a:stretch>
        </p:blipFill>
        <p:spPr>
          <a:xfrm>
            <a:off x="696913" y="1600200"/>
            <a:ext cx="7985125" cy="4495800"/>
          </a:xfrm>
        </p:spPr>
      </p:pic>
    </p:spTree>
    <p:extLst>
      <p:ext uri="{BB962C8B-B14F-4D97-AF65-F5344CB8AC3E}">
        <p14:creationId xmlns:p14="http://schemas.microsoft.com/office/powerpoint/2010/main" val="32575058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5301D-8992-660A-D5AE-E7A72068372F}"/>
              </a:ext>
            </a:extLst>
          </p:cNvPr>
          <p:cNvSpPr>
            <a:spLocks noGrp="1"/>
          </p:cNvSpPr>
          <p:nvPr>
            <p:ph type="title"/>
          </p:nvPr>
        </p:nvSpPr>
        <p:spPr/>
        <p:txBody>
          <a:bodyPr/>
          <a:lstStyle/>
          <a:p>
            <a:r>
              <a:rPr lang="en-US" dirty="0"/>
              <a:t>Test Plan &amp; Test Cases</a:t>
            </a:r>
          </a:p>
        </p:txBody>
      </p:sp>
      <p:sp>
        <p:nvSpPr>
          <p:cNvPr id="3" name="Date Placeholder 2">
            <a:extLst>
              <a:ext uri="{FF2B5EF4-FFF2-40B4-BE49-F238E27FC236}">
                <a16:creationId xmlns:a16="http://schemas.microsoft.com/office/drawing/2014/main" id="{427908C7-B646-14D3-BB49-EB5DBCB0AC76}"/>
              </a:ext>
            </a:extLst>
          </p:cNvPr>
          <p:cNvSpPr>
            <a:spLocks noGrp="1"/>
          </p:cNvSpPr>
          <p:nvPr>
            <p:ph type="dt" sz="half" idx="10"/>
          </p:nvPr>
        </p:nvSpPr>
        <p:spPr/>
        <p:txBody>
          <a:bodyPr/>
          <a:lstStyle/>
          <a:p>
            <a:r>
              <a:rPr lang="en-US" dirty="0"/>
              <a:t>CS-FYP    Hamdard University </a:t>
            </a:r>
          </a:p>
        </p:txBody>
      </p:sp>
      <p:sp>
        <p:nvSpPr>
          <p:cNvPr id="4" name="Footer Placeholder 3">
            <a:extLst>
              <a:ext uri="{FF2B5EF4-FFF2-40B4-BE49-F238E27FC236}">
                <a16:creationId xmlns:a16="http://schemas.microsoft.com/office/drawing/2014/main" id="{9A70F09C-4D00-DC82-4A1A-A5E612CBE35A}"/>
              </a:ext>
            </a:extLst>
          </p:cNvPr>
          <p:cNvSpPr>
            <a:spLocks noGrp="1"/>
          </p:cNvSpPr>
          <p:nvPr>
            <p:ph type="ftr" sz="quarter" idx="11"/>
          </p:nvPr>
        </p:nvSpPr>
        <p:spPr/>
        <p:txBody>
          <a:bodyPr/>
          <a:lstStyle/>
          <a:p>
            <a:r>
              <a:rPr lang="en-US" sz="1400" b="1" dirty="0">
                <a:effectLst/>
                <a:latin typeface="Arial" panose="020B0604020202020204" pitchFamily="34" charset="0"/>
                <a:ea typeface="Arial" panose="020B0604020202020204" pitchFamily="34" charset="0"/>
              </a:rPr>
              <a:t>Recruit Right</a:t>
            </a:r>
            <a:endParaRPr lang="en-US" dirty="0"/>
          </a:p>
        </p:txBody>
      </p:sp>
      <p:sp>
        <p:nvSpPr>
          <p:cNvPr id="5" name="Slide Number Placeholder 4">
            <a:extLst>
              <a:ext uri="{FF2B5EF4-FFF2-40B4-BE49-F238E27FC236}">
                <a16:creationId xmlns:a16="http://schemas.microsoft.com/office/drawing/2014/main" id="{529CDB27-268F-74A3-CF73-49438EED0190}"/>
              </a:ext>
            </a:extLst>
          </p:cNvPr>
          <p:cNvSpPr>
            <a:spLocks noGrp="1"/>
          </p:cNvSpPr>
          <p:nvPr>
            <p:ph type="sldNum" sz="quarter" idx="12"/>
          </p:nvPr>
        </p:nvSpPr>
        <p:spPr/>
        <p:txBody>
          <a:bodyPr/>
          <a:lstStyle/>
          <a:p>
            <a:fld id="{9EBC64C3-3FC7-4C40-910B-2643F037F02C}" type="slidenum">
              <a:rPr lang="en-US" smtClean="0"/>
              <a:pPr/>
              <a:t>12</a:t>
            </a:fld>
            <a:endParaRPr lang="en-US" dirty="0"/>
          </a:p>
        </p:txBody>
      </p:sp>
      <p:sp>
        <p:nvSpPr>
          <p:cNvPr id="6" name="Content Placeholder 5">
            <a:extLst>
              <a:ext uri="{FF2B5EF4-FFF2-40B4-BE49-F238E27FC236}">
                <a16:creationId xmlns:a16="http://schemas.microsoft.com/office/drawing/2014/main" id="{5B03CE94-A409-8155-1B0B-2DB1D6020BD0}"/>
              </a:ext>
            </a:extLst>
          </p:cNvPr>
          <p:cNvSpPr>
            <a:spLocks noGrp="1"/>
          </p:cNvSpPr>
          <p:nvPr>
            <p:ph sz="quarter" idx="1"/>
          </p:nvPr>
        </p:nvSpPr>
        <p:spPr>
          <a:xfrm>
            <a:off x="612648" y="1676400"/>
            <a:ext cx="8153400" cy="4495800"/>
          </a:xfrm>
        </p:spPr>
        <p:txBody>
          <a:bodyPr>
            <a:normAutofit/>
          </a:bodyPr>
          <a:lstStyle/>
          <a:p>
            <a:pPr>
              <a:spcBef>
                <a:spcPts val="1400"/>
              </a:spcBef>
              <a:spcAft>
                <a:spcPts val="400"/>
              </a:spcAft>
            </a:pPr>
            <a:r>
              <a:rPr lang="en-CA" sz="1800" b="1" dirty="0">
                <a:effectLst/>
                <a:latin typeface="Calibri" panose="020F0502020204030204" pitchFamily="34" charset="0"/>
                <a:ea typeface="Calibri" panose="020F0502020204030204" pitchFamily="34" charset="0"/>
              </a:rPr>
              <a:t>Test Plan</a:t>
            </a:r>
            <a:endParaRPr lang="en-US" sz="1800" b="1" dirty="0">
              <a:effectLst/>
              <a:latin typeface="Calibri" panose="020F0502020204030204" pitchFamily="34" charset="0"/>
              <a:ea typeface="Calibri" panose="020F0502020204030204" pitchFamily="34" charset="0"/>
            </a:endParaRPr>
          </a:p>
          <a:p>
            <a:r>
              <a:rPr lang="en-US" sz="1800" dirty="0">
                <a:effectLst/>
                <a:latin typeface="Times New Roman" panose="02020603050405020304" pitchFamily="18" charset="0"/>
                <a:ea typeface="Times New Roman" panose="02020603050405020304" pitchFamily="18" charset="0"/>
              </a:rPr>
              <a:t>The following table presents the detailed test plan, including the schedule for each functional component of the Recruit Right platform.</a:t>
            </a:r>
          </a:p>
          <a:p>
            <a:endParaRPr lang="en-US" sz="1800" dirty="0">
              <a:effectLst/>
              <a:latin typeface="Times New Roman" panose="02020603050405020304" pitchFamily="18" charset="0"/>
              <a:ea typeface="Times New Roman" panose="02020603050405020304" pitchFamily="18" charset="0"/>
            </a:endParaRPr>
          </a:p>
        </p:txBody>
      </p:sp>
      <p:graphicFrame>
        <p:nvGraphicFramePr>
          <p:cNvPr id="11" name="Table 10">
            <a:extLst>
              <a:ext uri="{FF2B5EF4-FFF2-40B4-BE49-F238E27FC236}">
                <a16:creationId xmlns:a16="http://schemas.microsoft.com/office/drawing/2014/main" id="{CC9EAE24-5C4E-C8A1-76AA-1E8AE76007EA}"/>
              </a:ext>
            </a:extLst>
          </p:cNvPr>
          <p:cNvGraphicFramePr>
            <a:graphicFrameLocks noGrp="1"/>
          </p:cNvGraphicFramePr>
          <p:nvPr>
            <p:extLst>
              <p:ext uri="{D42A27DB-BD31-4B8C-83A1-F6EECF244321}">
                <p14:modId xmlns:p14="http://schemas.microsoft.com/office/powerpoint/2010/main" val="538450287"/>
              </p:ext>
            </p:extLst>
          </p:nvPr>
        </p:nvGraphicFramePr>
        <p:xfrm>
          <a:off x="609600" y="2781144"/>
          <a:ext cx="7315201" cy="3619659"/>
        </p:xfrm>
        <a:graphic>
          <a:graphicData uri="http://schemas.openxmlformats.org/drawingml/2006/table">
            <a:tbl>
              <a:tblPr firstRow="1" firstCol="1" bandRow="1">
                <a:tableStyleId>{5C22544A-7EE6-4342-B048-85BDC9FD1C3A}</a:tableStyleId>
              </a:tblPr>
              <a:tblGrid>
                <a:gridCol w="752030">
                  <a:extLst>
                    <a:ext uri="{9D8B030D-6E8A-4147-A177-3AD203B41FA5}">
                      <a16:colId xmlns:a16="http://schemas.microsoft.com/office/drawing/2014/main" val="68305071"/>
                    </a:ext>
                  </a:extLst>
                </a:gridCol>
                <a:gridCol w="2174050">
                  <a:extLst>
                    <a:ext uri="{9D8B030D-6E8A-4147-A177-3AD203B41FA5}">
                      <a16:colId xmlns:a16="http://schemas.microsoft.com/office/drawing/2014/main" val="2096532817"/>
                    </a:ext>
                  </a:extLst>
                </a:gridCol>
                <a:gridCol w="1039169">
                  <a:extLst>
                    <a:ext uri="{9D8B030D-6E8A-4147-A177-3AD203B41FA5}">
                      <a16:colId xmlns:a16="http://schemas.microsoft.com/office/drawing/2014/main" val="2943413324"/>
                    </a:ext>
                  </a:extLst>
                </a:gridCol>
                <a:gridCol w="1504060">
                  <a:extLst>
                    <a:ext uri="{9D8B030D-6E8A-4147-A177-3AD203B41FA5}">
                      <a16:colId xmlns:a16="http://schemas.microsoft.com/office/drawing/2014/main" val="4051659725"/>
                    </a:ext>
                  </a:extLst>
                </a:gridCol>
                <a:gridCol w="1845892">
                  <a:extLst>
                    <a:ext uri="{9D8B030D-6E8A-4147-A177-3AD203B41FA5}">
                      <a16:colId xmlns:a16="http://schemas.microsoft.com/office/drawing/2014/main" val="1665814499"/>
                    </a:ext>
                  </a:extLst>
                </a:gridCol>
              </a:tblGrid>
              <a:tr h="226229">
                <a:tc>
                  <a:txBody>
                    <a:bodyPr/>
                    <a:lstStyle/>
                    <a:p>
                      <a:pPr algn="ctr"/>
                      <a:r>
                        <a:rPr lang="en-CA" sz="1200">
                          <a:effectLst/>
                        </a:rPr>
                        <a:t>S.No</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algn="ctr"/>
                      <a:r>
                        <a:rPr lang="en-CA" sz="1200">
                          <a:effectLst/>
                        </a:rPr>
                        <a:t>Description</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algn="ctr"/>
                      <a:r>
                        <a:rPr lang="en-CA" sz="1200">
                          <a:effectLst/>
                        </a:rPr>
                        <a:t>Tested by</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algn="ctr"/>
                      <a:r>
                        <a:rPr lang="en-CA" sz="1200">
                          <a:effectLst/>
                        </a:rPr>
                        <a:t>Start Date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algn="ctr"/>
                      <a:r>
                        <a:rPr lang="en-CA" sz="1200">
                          <a:effectLst/>
                        </a:rPr>
                        <a:t>End Date</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492821267"/>
                  </a:ext>
                </a:extLst>
              </a:tr>
              <a:tr h="226229">
                <a:tc>
                  <a:txBody>
                    <a:bodyPr/>
                    <a:lstStyle/>
                    <a:p>
                      <a:r>
                        <a:rPr lang="en-CA" sz="1200">
                          <a:effectLst/>
                        </a:rPr>
                        <a:t>1</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Login &amp; Sign-Up</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Naeem</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01-Jun-2025</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01-Jun-2025</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985021926"/>
                  </a:ext>
                </a:extLst>
              </a:tr>
              <a:tr h="226229">
                <a:tc>
                  <a:txBody>
                    <a:bodyPr/>
                    <a:lstStyle/>
                    <a:p>
                      <a:r>
                        <a:rPr lang="en-CA" sz="1200">
                          <a:effectLst/>
                        </a:rPr>
                        <a:t>2</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Job Application Flow</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Naeem</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02-Jun-2025</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02-Jun-2025</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995583355"/>
                  </a:ext>
                </a:extLst>
              </a:tr>
              <a:tr h="452457">
                <a:tc>
                  <a:txBody>
                    <a:bodyPr/>
                    <a:lstStyle/>
                    <a:p>
                      <a:r>
                        <a:rPr lang="en-CA" sz="1200">
                          <a:effectLst/>
                        </a:rPr>
                        <a:t>3</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Status-Change Notification</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Naeem</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03-Jun-2025</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03-Jun-2025</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945913579"/>
                  </a:ext>
                </a:extLst>
              </a:tr>
              <a:tr h="226229">
                <a:tc>
                  <a:txBody>
                    <a:bodyPr/>
                    <a:lstStyle/>
                    <a:p>
                      <a:r>
                        <a:rPr lang="en-CA" sz="1200">
                          <a:effectLst/>
                        </a:rPr>
                        <a:t>4</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Interview Scheduling</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Naeem</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04-Jun-2025</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04-Jun-2025</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988074087"/>
                  </a:ext>
                </a:extLst>
              </a:tr>
              <a:tr h="452457">
                <a:tc>
                  <a:txBody>
                    <a:bodyPr/>
                    <a:lstStyle/>
                    <a:p>
                      <a:r>
                        <a:rPr lang="en-CA" sz="1200">
                          <a:effectLst/>
                        </a:rPr>
                        <a:t>5</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Interview Reminder Notification</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dirty="0">
                          <a:effectLst/>
                        </a:rPr>
                        <a:t>Naeem</a:t>
                      </a:r>
                      <a:endParaRPr lang="en-US" sz="1200" dirty="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05-Jun-2025</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05-Jun-2025</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00023358"/>
                  </a:ext>
                </a:extLst>
              </a:tr>
              <a:tr h="452457">
                <a:tc>
                  <a:txBody>
                    <a:bodyPr/>
                    <a:lstStyle/>
                    <a:p>
                      <a:r>
                        <a:rPr lang="en-CA" sz="1200">
                          <a:effectLst/>
                        </a:rPr>
                        <a:t>6</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Interview “Start” Button</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Naeem</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06-Jun-2025</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06-Jun-2025</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314314803"/>
                  </a:ext>
                </a:extLst>
              </a:tr>
              <a:tr h="226229">
                <a:tc>
                  <a:txBody>
                    <a:bodyPr/>
                    <a:lstStyle/>
                    <a:p>
                      <a:r>
                        <a:rPr lang="en-CA" sz="1200">
                          <a:effectLst/>
                        </a:rPr>
                        <a:t>7</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Feedback Submission</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Naeem</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07-Jun-2025</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07-Jun-2025</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742391355"/>
                  </a:ext>
                </a:extLst>
              </a:tr>
              <a:tr h="452457">
                <a:tc>
                  <a:txBody>
                    <a:bodyPr/>
                    <a:lstStyle/>
                    <a:p>
                      <a:r>
                        <a:rPr lang="en-CA" sz="1200">
                          <a:effectLst/>
                        </a:rPr>
                        <a:t>8</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dirty="0">
                          <a:effectLst/>
                        </a:rPr>
                        <a:t>Security &amp; Access Control</a:t>
                      </a:r>
                      <a:endParaRPr lang="en-US" sz="1200" dirty="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Naeem</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08-Jun-2025</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08-Jun-2025</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249179780"/>
                  </a:ext>
                </a:extLst>
              </a:tr>
              <a:tr h="226229">
                <a:tc>
                  <a:txBody>
                    <a:bodyPr/>
                    <a:lstStyle/>
                    <a:p>
                      <a:r>
                        <a:rPr lang="en-CA" sz="1200">
                          <a:effectLst/>
                        </a:rPr>
                        <a:t>9</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Bulk Email Dispatch</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Naeem</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09-Jun-2025</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09-Jun-2025</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540985068"/>
                  </a:ext>
                </a:extLst>
              </a:tr>
              <a:tr h="452457">
                <a:tc>
                  <a:txBody>
                    <a:bodyPr/>
                    <a:lstStyle/>
                    <a:p>
                      <a:r>
                        <a:rPr lang="en-CA" sz="1200">
                          <a:effectLst/>
                        </a:rPr>
                        <a:t>10</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Logout &amp; Session Termination</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Naeem</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a:effectLst/>
                        </a:rPr>
                        <a:t>10-Jun-2025</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r>
                        <a:rPr lang="en-CA" sz="1200" dirty="0">
                          <a:effectLst/>
                        </a:rPr>
                        <a:t>10-Jun-2025</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281252417"/>
                  </a:ext>
                </a:extLst>
              </a:tr>
            </a:tbl>
          </a:graphicData>
        </a:graphic>
      </p:graphicFrame>
    </p:spTree>
    <p:extLst>
      <p:ext uri="{BB962C8B-B14F-4D97-AF65-F5344CB8AC3E}">
        <p14:creationId xmlns:p14="http://schemas.microsoft.com/office/powerpoint/2010/main" val="3020121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a:t>
            </a:r>
          </a:p>
        </p:txBody>
      </p:sp>
      <p:sp>
        <p:nvSpPr>
          <p:cNvPr id="3" name="Date Placeholder 2"/>
          <p:cNvSpPr>
            <a:spLocks noGrp="1"/>
          </p:cNvSpPr>
          <p:nvPr>
            <p:ph type="dt" sz="half" idx="10"/>
          </p:nvPr>
        </p:nvSpPr>
        <p:spPr/>
        <p:txBody>
          <a:bodyPr/>
          <a:lstStyle/>
          <a:p>
            <a:r>
              <a:rPr lang="en-US" dirty="0"/>
              <a:t>CS-FYP    Hamdard University </a:t>
            </a:r>
          </a:p>
        </p:txBody>
      </p:sp>
      <p:sp>
        <p:nvSpPr>
          <p:cNvPr id="4" name="Footer Placeholder 3"/>
          <p:cNvSpPr>
            <a:spLocks noGrp="1"/>
          </p:cNvSpPr>
          <p:nvPr>
            <p:ph type="ftr" sz="quarter" idx="11"/>
          </p:nvPr>
        </p:nvSpPr>
        <p:spPr/>
        <p:txBody>
          <a:bodyPr/>
          <a:lstStyle/>
          <a:p>
            <a:r>
              <a:rPr lang="en-US" b="1" dirty="0">
                <a:latin typeface="Arial" panose="020B0604020202020204" pitchFamily="34" charset="0"/>
                <a:ea typeface="Arial" panose="020B0604020202020204" pitchFamily="34" charset="0"/>
              </a:rPr>
              <a:t>Recruit Right</a:t>
            </a:r>
            <a:endParaRPr lang="en-US" dirty="0"/>
          </a:p>
        </p:txBody>
      </p:sp>
      <p:sp>
        <p:nvSpPr>
          <p:cNvPr id="5" name="Slide Number Placeholder 4"/>
          <p:cNvSpPr>
            <a:spLocks noGrp="1"/>
          </p:cNvSpPr>
          <p:nvPr>
            <p:ph type="sldNum" sz="quarter" idx="12"/>
          </p:nvPr>
        </p:nvSpPr>
        <p:spPr/>
        <p:txBody>
          <a:bodyPr/>
          <a:lstStyle/>
          <a:p>
            <a:fld id="{9EBC64C3-3FC7-4C40-910B-2643F037F02C}" type="slidenum">
              <a:rPr lang="en-US" smtClean="0"/>
              <a:pPr/>
              <a:t>13</a:t>
            </a:fld>
            <a:endParaRPr lang="en-US" dirty="0"/>
          </a:p>
        </p:txBody>
      </p:sp>
      <p:sp>
        <p:nvSpPr>
          <p:cNvPr id="6" name="Content Placeholder 5"/>
          <p:cNvSpPr>
            <a:spLocks noGrp="1"/>
          </p:cNvSpPr>
          <p:nvPr>
            <p:ph sz="quarter" idx="1"/>
          </p:nvPr>
        </p:nvSpPr>
        <p:spPr/>
        <p:txBody>
          <a:bodyPr>
            <a:normAutofit fontScale="92500" lnSpcReduction="10000"/>
          </a:bodyPr>
          <a:lstStyle/>
          <a:p>
            <a:r>
              <a:rPr lang="en-US" sz="1800" dirty="0">
                <a:effectLst/>
                <a:latin typeface="Times New Roman" panose="02020603050405020304" pitchFamily="18" charset="0"/>
                <a:ea typeface="Times New Roman" panose="02020603050405020304" pitchFamily="18" charset="0"/>
              </a:rPr>
              <a:t>[1]	M. Grinberg, Flask Web Development: Developing Web Applications with Python. 2014. [Online]. Available: https://dl.acm.org/citation.cfm?id=2621997</a:t>
            </a:r>
          </a:p>
          <a:p>
            <a:r>
              <a:rPr lang="en-US" sz="1800" dirty="0">
                <a:effectLst/>
                <a:latin typeface="Times New Roman" panose="02020603050405020304" pitchFamily="18" charset="0"/>
                <a:ea typeface="Times New Roman" panose="02020603050405020304" pitchFamily="18" charset="0"/>
              </a:rPr>
              <a:t>[2]	L. Moroney, “The Firebase Realtime database,” in </a:t>
            </a:r>
            <a:r>
              <a:rPr lang="en-US" sz="1800" dirty="0" err="1">
                <a:effectLst/>
                <a:latin typeface="Times New Roman" panose="02020603050405020304" pitchFamily="18" charset="0"/>
                <a:ea typeface="Times New Roman" panose="02020603050405020304" pitchFamily="18" charset="0"/>
              </a:rPr>
              <a:t>Apress</a:t>
            </a:r>
            <a:r>
              <a:rPr lang="en-US" sz="1800" dirty="0">
                <a:effectLst/>
                <a:latin typeface="Times New Roman" panose="02020603050405020304" pitchFamily="18" charset="0"/>
                <a:ea typeface="Times New Roman" panose="02020603050405020304" pitchFamily="18" charset="0"/>
              </a:rPr>
              <a:t> eBooks, 2017, pp. 51–71. </a:t>
            </a:r>
            <a:r>
              <a:rPr lang="en-US" sz="1800" dirty="0" err="1">
                <a:effectLst/>
                <a:latin typeface="Times New Roman" panose="02020603050405020304" pitchFamily="18" charset="0"/>
                <a:ea typeface="Times New Roman" panose="02020603050405020304" pitchFamily="18" charset="0"/>
              </a:rPr>
              <a:t>doi</a:t>
            </a:r>
            <a:r>
              <a:rPr lang="en-US" sz="1800" dirty="0">
                <a:effectLst/>
                <a:latin typeface="Times New Roman" panose="02020603050405020304" pitchFamily="18" charset="0"/>
                <a:ea typeface="Times New Roman" panose="02020603050405020304" pitchFamily="18" charset="0"/>
              </a:rPr>
              <a:t>: 10.1007/978-1-4842-2943-9_3.</a:t>
            </a:r>
          </a:p>
          <a:p>
            <a:r>
              <a:rPr lang="en-US" sz="1800" dirty="0">
                <a:effectLst/>
                <a:latin typeface="Times New Roman" panose="02020603050405020304" pitchFamily="18" charset="0"/>
                <a:ea typeface="Times New Roman" panose="02020603050405020304" pitchFamily="18" charset="0"/>
              </a:rPr>
              <a:t>[3]	“Git - reference.” https://git-scm.com/docs</a:t>
            </a:r>
          </a:p>
          <a:p>
            <a:r>
              <a:rPr lang="en-US" sz="1800" dirty="0">
                <a:effectLst/>
                <a:latin typeface="Times New Roman" panose="02020603050405020304" pitchFamily="18" charset="0"/>
                <a:ea typeface="Times New Roman" panose="02020603050405020304" pitchFamily="18" charset="0"/>
              </a:rPr>
              <a:t>[4]	“GitHub.com help documentation,” GitHub Docs. https://docs.github.com/</a:t>
            </a:r>
          </a:p>
          <a:p>
            <a:r>
              <a:rPr lang="en-US" sz="1800" dirty="0">
                <a:effectLst/>
                <a:latin typeface="Times New Roman" panose="02020603050405020304" pitchFamily="18" charset="0"/>
                <a:ea typeface="Times New Roman" panose="02020603050405020304" pitchFamily="18" charset="0"/>
              </a:rPr>
              <a:t>[5]	“GitHub Actions documentation - GitHub Docs,” GitHub Docs, Jul. 01, 2001. https://docs.github.com/en/actions</a:t>
            </a:r>
          </a:p>
          <a:p>
            <a:r>
              <a:rPr lang="en-US" sz="1800" dirty="0">
                <a:effectLst/>
                <a:latin typeface="Times New Roman" panose="02020603050405020304" pitchFamily="18" charset="0"/>
                <a:ea typeface="Times New Roman" panose="02020603050405020304" pitchFamily="18" charset="0"/>
              </a:rPr>
              <a:t>[6]	“RFC 6749: The OAUTH 2.0 Authorization Framework,” IETF </a:t>
            </a:r>
            <a:r>
              <a:rPr lang="en-US" sz="1800" dirty="0" err="1">
                <a:effectLst/>
                <a:latin typeface="Times New Roman" panose="02020603050405020304" pitchFamily="18" charset="0"/>
                <a:ea typeface="Times New Roman" panose="02020603050405020304" pitchFamily="18" charset="0"/>
              </a:rPr>
              <a:t>Datatracker</a:t>
            </a:r>
            <a:r>
              <a:rPr lang="en-US" sz="1800" dirty="0">
                <a:effectLst/>
                <a:latin typeface="Times New Roman" panose="02020603050405020304" pitchFamily="18" charset="0"/>
                <a:ea typeface="Times New Roman" panose="02020603050405020304" pitchFamily="18" charset="0"/>
              </a:rPr>
              <a:t>. https://tools.ietf.org/html/rfc6749</a:t>
            </a:r>
          </a:p>
          <a:p>
            <a:r>
              <a:rPr lang="en-US" sz="1800" dirty="0">
                <a:effectLst/>
                <a:latin typeface="Times New Roman" panose="02020603050405020304" pitchFamily="18" charset="0"/>
                <a:ea typeface="Times New Roman" panose="02020603050405020304" pitchFamily="18" charset="0"/>
              </a:rPr>
              <a:t>[7]	Auth, “JSON Web Token Introduction - JWt.io,” JSON Web Tokens - jwt.io, Nov. 30, 2024. https://jwt.io/introduction/</a:t>
            </a:r>
          </a:p>
          <a:p>
            <a:r>
              <a:rPr lang="en-US" sz="1800" dirty="0">
                <a:effectLst/>
                <a:latin typeface="Times New Roman" panose="02020603050405020304" pitchFamily="18" charset="0"/>
                <a:ea typeface="Times New Roman" panose="02020603050405020304" pitchFamily="18" charset="0"/>
              </a:rPr>
              <a:t>[8]	“Making network requests with JavaScript - Learn web development | MDN,” MDN Web Docs, May 22, 2025. https://developer.mozilla.org/en-US/docs/Web/Guide/AJAX</a:t>
            </a:r>
            <a:br>
              <a:rPr lang="en-US" sz="1800" dirty="0">
                <a:effectLst/>
                <a:latin typeface="Times New Roman" panose="02020603050405020304" pitchFamily="18" charset="0"/>
                <a:ea typeface="Times New Roman" panose="02020603050405020304" pitchFamily="18" charset="0"/>
              </a:rPr>
            </a:b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509679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dirty="0"/>
              <a:t>CS-FYP    Hamdard University </a:t>
            </a:r>
          </a:p>
        </p:txBody>
      </p:sp>
      <p:sp>
        <p:nvSpPr>
          <p:cNvPr id="4" name="Footer Placeholder 3"/>
          <p:cNvSpPr>
            <a:spLocks noGrp="1"/>
          </p:cNvSpPr>
          <p:nvPr>
            <p:ph type="ftr" sz="quarter" idx="11"/>
          </p:nvPr>
        </p:nvSpPr>
        <p:spPr/>
        <p:txBody>
          <a:bodyPr/>
          <a:lstStyle/>
          <a:p>
            <a:r>
              <a:rPr lang="en-US" b="1" dirty="0">
                <a:latin typeface="Arial" panose="020B0604020202020204" pitchFamily="34" charset="0"/>
                <a:ea typeface="Arial" panose="020B0604020202020204" pitchFamily="34" charset="0"/>
              </a:rPr>
              <a:t>Recruit Right</a:t>
            </a:r>
            <a:endParaRPr lang="en-US" dirty="0"/>
          </a:p>
        </p:txBody>
      </p:sp>
      <p:sp>
        <p:nvSpPr>
          <p:cNvPr id="5" name="Slide Number Placeholder 4"/>
          <p:cNvSpPr>
            <a:spLocks noGrp="1"/>
          </p:cNvSpPr>
          <p:nvPr>
            <p:ph type="sldNum" sz="quarter" idx="12"/>
          </p:nvPr>
        </p:nvSpPr>
        <p:spPr/>
        <p:txBody>
          <a:bodyPr/>
          <a:lstStyle/>
          <a:p>
            <a:fld id="{9EBC64C3-3FC7-4C40-910B-2643F037F02C}" type="slidenum">
              <a:rPr lang="en-US" smtClean="0"/>
              <a:pPr/>
              <a:t>14</a:t>
            </a:fld>
            <a:endParaRPr lang="en-US" dirty="0"/>
          </a:p>
        </p:txBody>
      </p:sp>
      <p:sp>
        <p:nvSpPr>
          <p:cNvPr id="6" name="Content Placeholder 5"/>
          <p:cNvSpPr>
            <a:spLocks noGrp="1"/>
          </p:cNvSpPr>
          <p:nvPr>
            <p:ph sz="quarter" idx="1"/>
          </p:nvPr>
        </p:nvSpPr>
        <p:spPr>
          <a:xfrm>
            <a:off x="612648" y="3505200"/>
            <a:ext cx="8153400" cy="1295400"/>
          </a:xfrm>
        </p:spPr>
        <p:txBody>
          <a:bodyPr>
            <a:normAutofit/>
          </a:bodyPr>
          <a:lstStyle/>
          <a:p>
            <a:pPr marL="0" indent="0" algn="ctr">
              <a:buNone/>
            </a:pPr>
            <a:r>
              <a:rPr lang="en-US" sz="5000" dirty="0"/>
              <a:t>Thank You!</a:t>
            </a:r>
          </a:p>
        </p:txBody>
      </p:sp>
    </p:spTree>
    <p:extLst>
      <p:ext uri="{BB962C8B-B14F-4D97-AF65-F5344CB8AC3E}">
        <p14:creationId xmlns:p14="http://schemas.microsoft.com/office/powerpoint/2010/main" val="1972684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 </a:t>
            </a:r>
          </a:p>
        </p:txBody>
      </p:sp>
      <p:sp>
        <p:nvSpPr>
          <p:cNvPr id="3" name="Content Placeholder 2"/>
          <p:cNvSpPr>
            <a:spLocks noGrp="1"/>
          </p:cNvSpPr>
          <p:nvPr>
            <p:ph sz="quarter" idx="1"/>
          </p:nvPr>
        </p:nvSpPr>
        <p:spPr/>
        <p:txBody>
          <a:bodyPr>
            <a:normAutofit fontScale="70000" lnSpcReduction="20000"/>
          </a:bodyPr>
          <a:lstStyle/>
          <a:p>
            <a:r>
              <a:rPr lang="en-US" sz="3200" dirty="0">
                <a:solidFill>
                  <a:srgbClr val="FF0000"/>
                </a:solidFill>
              </a:rPr>
              <a:t>Problem Statement </a:t>
            </a:r>
          </a:p>
          <a:p>
            <a:r>
              <a:rPr lang="en-US" sz="3200" dirty="0">
                <a:solidFill>
                  <a:srgbClr val="FF0000"/>
                </a:solidFill>
              </a:rPr>
              <a:t>Objective</a:t>
            </a:r>
          </a:p>
          <a:p>
            <a:r>
              <a:rPr lang="en-US" sz="3200" dirty="0">
                <a:solidFill>
                  <a:srgbClr val="FF0000"/>
                </a:solidFill>
              </a:rPr>
              <a:t>FYP Scope</a:t>
            </a:r>
          </a:p>
          <a:p>
            <a:r>
              <a:rPr lang="en-US" sz="3200" dirty="0">
                <a:solidFill>
                  <a:srgbClr val="FF0000"/>
                </a:solidFill>
              </a:rPr>
              <a:t>Our methodology</a:t>
            </a:r>
          </a:p>
          <a:p>
            <a:r>
              <a:rPr lang="en-US" sz="3200" dirty="0">
                <a:solidFill>
                  <a:srgbClr val="FF0000"/>
                </a:solidFill>
              </a:rPr>
              <a:t>Our Project Plan (Time lines)</a:t>
            </a:r>
          </a:p>
          <a:p>
            <a:r>
              <a:rPr lang="en-US" sz="3200" dirty="0">
                <a:solidFill>
                  <a:srgbClr val="FF0000"/>
                </a:solidFill>
              </a:rPr>
              <a:t>Budget / Costing (if any)</a:t>
            </a:r>
          </a:p>
          <a:p>
            <a:r>
              <a:rPr lang="en-US" sz="3200" dirty="0">
                <a:solidFill>
                  <a:srgbClr val="FF0000"/>
                </a:solidFill>
              </a:rPr>
              <a:t>FYP Deliverables </a:t>
            </a:r>
          </a:p>
          <a:p>
            <a:r>
              <a:rPr lang="en-US" sz="3200" dirty="0"/>
              <a:t>Literature Review</a:t>
            </a:r>
          </a:p>
          <a:p>
            <a:r>
              <a:rPr lang="en-US" sz="3200" dirty="0"/>
              <a:t>Demo of 100% of Work</a:t>
            </a:r>
          </a:p>
          <a:p>
            <a:r>
              <a:rPr lang="en-US" sz="3200" dirty="0"/>
              <a:t>Experimental Evaluations &amp; Results</a:t>
            </a:r>
          </a:p>
          <a:p>
            <a:r>
              <a:rPr lang="en-US" sz="3200" dirty="0"/>
              <a:t>Test Plan &amp; Test Cases</a:t>
            </a:r>
          </a:p>
          <a:p>
            <a:r>
              <a:rPr lang="en-US" sz="3200" dirty="0"/>
              <a:t>References </a:t>
            </a:r>
          </a:p>
        </p:txBody>
      </p:sp>
      <p:sp>
        <p:nvSpPr>
          <p:cNvPr id="4" name="Footer Placeholder 3"/>
          <p:cNvSpPr>
            <a:spLocks noGrp="1"/>
          </p:cNvSpPr>
          <p:nvPr>
            <p:ph type="ftr" sz="quarter" idx="11"/>
          </p:nvPr>
        </p:nvSpPr>
        <p:spPr/>
        <p:txBody>
          <a:bodyPr/>
          <a:lstStyle/>
          <a:p>
            <a:r>
              <a:rPr lang="en-US" sz="1400" b="1" dirty="0">
                <a:effectLst/>
                <a:latin typeface="Arial" panose="020B0604020202020204" pitchFamily="34" charset="0"/>
                <a:ea typeface="Arial" panose="020B0604020202020204" pitchFamily="34" charset="0"/>
              </a:rPr>
              <a:t>Recruit Right</a:t>
            </a:r>
            <a:endParaRPr lang="en-US" dirty="0"/>
          </a:p>
        </p:txBody>
      </p:sp>
      <p:sp>
        <p:nvSpPr>
          <p:cNvPr id="5" name="Slide Number Placeholder 4"/>
          <p:cNvSpPr>
            <a:spLocks noGrp="1"/>
          </p:cNvSpPr>
          <p:nvPr>
            <p:ph type="sldNum" sz="quarter" idx="12"/>
          </p:nvPr>
        </p:nvSpPr>
        <p:spPr/>
        <p:txBody>
          <a:bodyPr>
            <a:normAutofit fontScale="62500" lnSpcReduction="20000"/>
          </a:bodyPr>
          <a:lstStyle/>
          <a:p>
            <a:fld id="{9EBC64C3-3FC7-4C40-910B-2643F037F02C}" type="slidenum">
              <a:rPr lang="en-US" smtClean="0"/>
              <a:pPr/>
              <a:t>2</a:t>
            </a:fld>
            <a:endParaRPr lang="en-US" dirty="0"/>
          </a:p>
        </p:txBody>
      </p:sp>
      <p:sp>
        <p:nvSpPr>
          <p:cNvPr id="6" name="Date Placeholder 5"/>
          <p:cNvSpPr>
            <a:spLocks noGrp="1"/>
          </p:cNvSpPr>
          <p:nvPr>
            <p:ph type="dt" sz="half" idx="10"/>
          </p:nvPr>
        </p:nvSpPr>
        <p:spPr/>
        <p:txBody>
          <a:bodyPr/>
          <a:lstStyle/>
          <a:p>
            <a:r>
              <a:rPr lang="en-US" dirty="0"/>
              <a:t>CS-FYP   Hamdard University </a:t>
            </a:r>
          </a:p>
        </p:txBody>
      </p:sp>
    </p:spTree>
    <p:extLst>
      <p:ext uri="{BB962C8B-B14F-4D97-AF65-F5344CB8AC3E}">
        <p14:creationId xmlns:p14="http://schemas.microsoft.com/office/powerpoint/2010/main" val="3066281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 </a:t>
            </a:r>
          </a:p>
        </p:txBody>
      </p:sp>
      <p:sp>
        <p:nvSpPr>
          <p:cNvPr id="3" name="Content Placeholder 2"/>
          <p:cNvSpPr>
            <a:spLocks noGrp="1"/>
          </p:cNvSpPr>
          <p:nvPr>
            <p:ph sz="quarter" idx="1"/>
          </p:nvPr>
        </p:nvSpPr>
        <p:spPr/>
        <p:txBody>
          <a:bodyPr>
            <a:normAutofit/>
          </a:bodyPr>
          <a:lstStyle/>
          <a:p>
            <a:pPr marL="233363" lvl="2" indent="0" algn="just">
              <a:buNone/>
            </a:pPr>
            <a:r>
              <a:rPr lang="en-US" sz="2800" dirty="0"/>
              <a:t>“</a:t>
            </a:r>
            <a:r>
              <a:rPr lang="en-US" sz="2800" b="1" dirty="0"/>
              <a:t>Inefficiencies in Manual Technical Hiring Processes Hindering Growth</a:t>
            </a:r>
            <a:r>
              <a:rPr lang="en-US" sz="2800" dirty="0"/>
              <a:t>”</a:t>
            </a:r>
          </a:p>
          <a:p>
            <a:pPr marL="233363" lvl="2" indent="0" algn="just">
              <a:buNone/>
            </a:pPr>
            <a:endParaRPr lang="en-US" sz="2800" dirty="0"/>
          </a:p>
          <a:p>
            <a:pPr marL="0" indent="0">
              <a:buNone/>
            </a:pPr>
            <a:r>
              <a:rPr lang="en-US" sz="3200" dirty="0"/>
              <a:t>• Extended time to fill positions</a:t>
            </a:r>
            <a:br>
              <a:rPr lang="en-US" sz="3200" dirty="0"/>
            </a:br>
            <a:r>
              <a:rPr lang="en-US" sz="3200" dirty="0"/>
              <a:t>• Cumbersome interview scheduling</a:t>
            </a:r>
            <a:br>
              <a:rPr lang="en-US" sz="3200" dirty="0"/>
            </a:br>
            <a:r>
              <a:rPr lang="en-US" sz="3200" dirty="0"/>
              <a:t>• Uneven evaluation criteria</a:t>
            </a:r>
            <a:br>
              <a:rPr lang="en-US" sz="3200" dirty="0"/>
            </a:br>
            <a:r>
              <a:rPr lang="en-US" sz="3200" dirty="0"/>
              <a:t>• High candidate churn</a:t>
            </a:r>
            <a:br>
              <a:rPr lang="en-US" sz="3200" dirty="0"/>
            </a:br>
            <a:r>
              <a:rPr lang="en-US" sz="3200" dirty="0"/>
              <a:t>• Rising recruitment costs</a:t>
            </a:r>
            <a:endParaRPr lang="en-US" sz="1900" dirty="0"/>
          </a:p>
        </p:txBody>
      </p:sp>
      <p:sp>
        <p:nvSpPr>
          <p:cNvPr id="4" name="Footer Placeholder 3"/>
          <p:cNvSpPr>
            <a:spLocks noGrp="1"/>
          </p:cNvSpPr>
          <p:nvPr>
            <p:ph type="ftr" sz="quarter" idx="11"/>
          </p:nvPr>
        </p:nvSpPr>
        <p:spPr/>
        <p:txBody>
          <a:bodyPr/>
          <a:lstStyle/>
          <a:p>
            <a:r>
              <a:rPr lang="en-US" sz="1400" b="1" dirty="0">
                <a:effectLst/>
                <a:latin typeface="Arial" panose="020B0604020202020204" pitchFamily="34" charset="0"/>
                <a:ea typeface="Arial" panose="020B0604020202020204" pitchFamily="34" charset="0"/>
              </a:rPr>
              <a:t>Recruit Right</a:t>
            </a:r>
            <a:endParaRPr lang="en-US" dirty="0"/>
          </a:p>
        </p:txBody>
      </p:sp>
      <p:sp>
        <p:nvSpPr>
          <p:cNvPr id="5" name="Slide Number Placeholder 4"/>
          <p:cNvSpPr>
            <a:spLocks noGrp="1"/>
          </p:cNvSpPr>
          <p:nvPr>
            <p:ph type="sldNum" sz="quarter" idx="12"/>
          </p:nvPr>
        </p:nvSpPr>
        <p:spPr/>
        <p:txBody>
          <a:bodyPr>
            <a:normAutofit fontScale="62500" lnSpcReduction="20000"/>
          </a:bodyPr>
          <a:lstStyle/>
          <a:p>
            <a:fld id="{9EBC64C3-3FC7-4C40-910B-2643F037F02C}" type="slidenum">
              <a:rPr lang="en-US" smtClean="0"/>
              <a:pPr/>
              <a:t>3</a:t>
            </a:fld>
            <a:endParaRPr lang="en-US" dirty="0"/>
          </a:p>
        </p:txBody>
      </p:sp>
      <p:sp>
        <p:nvSpPr>
          <p:cNvPr id="6" name="Date Placeholder 5"/>
          <p:cNvSpPr>
            <a:spLocks noGrp="1"/>
          </p:cNvSpPr>
          <p:nvPr>
            <p:ph type="dt" sz="half" idx="10"/>
          </p:nvPr>
        </p:nvSpPr>
        <p:spPr/>
        <p:txBody>
          <a:bodyPr/>
          <a:lstStyle/>
          <a:p>
            <a:r>
              <a:rPr lang="en-US" dirty="0"/>
              <a:t>CS-FYP    Hamdard University </a:t>
            </a:r>
          </a:p>
        </p:txBody>
      </p:sp>
    </p:spTree>
    <p:extLst>
      <p:ext uri="{BB962C8B-B14F-4D97-AF65-F5344CB8AC3E}">
        <p14:creationId xmlns:p14="http://schemas.microsoft.com/office/powerpoint/2010/main" val="353555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Content Placeholder 2"/>
          <p:cNvSpPr>
            <a:spLocks noGrp="1"/>
          </p:cNvSpPr>
          <p:nvPr>
            <p:ph sz="quarter" idx="1"/>
          </p:nvPr>
        </p:nvSpPr>
        <p:spPr/>
        <p:txBody>
          <a:bodyPr>
            <a:normAutofit/>
          </a:bodyPr>
          <a:lstStyle/>
          <a:p>
            <a:pPr>
              <a:buFont typeface="+mj-lt"/>
              <a:buAutoNum type="arabicPeriod"/>
            </a:pPr>
            <a:r>
              <a:rPr lang="en-US" sz="2800" b="1" dirty="0"/>
              <a:t>Automate Technical Interviews</a:t>
            </a:r>
            <a:endParaRPr lang="en-US" sz="2800" dirty="0"/>
          </a:p>
          <a:p>
            <a:pPr>
              <a:buFont typeface="+mj-lt"/>
              <a:buAutoNum type="arabicPeriod"/>
            </a:pPr>
            <a:r>
              <a:rPr lang="en-US" sz="2800" b="1" dirty="0"/>
              <a:t>Leverage Pre-Vetted Experts</a:t>
            </a:r>
            <a:endParaRPr lang="en-US" sz="2800" dirty="0"/>
          </a:p>
          <a:p>
            <a:pPr>
              <a:buFont typeface="+mj-lt"/>
              <a:buAutoNum type="arabicPeriod"/>
            </a:pPr>
            <a:r>
              <a:rPr lang="en-US" sz="2800" b="1" dirty="0"/>
              <a:t>Ensure Consistent Evaluation</a:t>
            </a:r>
            <a:endParaRPr lang="en-US" sz="2800" dirty="0"/>
          </a:p>
          <a:p>
            <a:pPr>
              <a:buFont typeface="+mj-lt"/>
              <a:buAutoNum type="arabicPeriod"/>
            </a:pPr>
            <a:r>
              <a:rPr lang="en-US" sz="2800" b="1" dirty="0"/>
              <a:t>Scale to Any Organization</a:t>
            </a:r>
            <a:endParaRPr lang="en-US" sz="2800" dirty="0"/>
          </a:p>
          <a:p>
            <a:pPr>
              <a:buFont typeface="+mj-lt"/>
              <a:buAutoNum type="arabicPeriod"/>
            </a:pPr>
            <a:r>
              <a:rPr lang="en-US" sz="2800" b="1" dirty="0"/>
              <a:t>Deliver Actionable Insights</a:t>
            </a:r>
            <a:endParaRPr lang="en-US" sz="2800" dirty="0"/>
          </a:p>
          <a:p>
            <a:pPr>
              <a:buFont typeface="+mj-lt"/>
              <a:buAutoNum type="arabicPeriod"/>
            </a:pPr>
            <a:r>
              <a:rPr lang="en-US" sz="2800" b="1" dirty="0"/>
              <a:t>Enhance Candidate Experience</a:t>
            </a:r>
            <a:endParaRPr lang="en-US" sz="2800" dirty="0"/>
          </a:p>
          <a:p>
            <a:pPr>
              <a:buFont typeface="+mj-lt"/>
              <a:buAutoNum type="arabicPeriod"/>
            </a:pPr>
            <a:r>
              <a:rPr lang="en-US" sz="2800" b="1" dirty="0"/>
              <a:t>Accelerate Time-to-Hire</a:t>
            </a:r>
            <a:endParaRPr lang="en-US" sz="2800" dirty="0"/>
          </a:p>
        </p:txBody>
      </p:sp>
      <p:sp>
        <p:nvSpPr>
          <p:cNvPr id="4" name="Footer Placeholder 3"/>
          <p:cNvSpPr>
            <a:spLocks noGrp="1"/>
          </p:cNvSpPr>
          <p:nvPr>
            <p:ph type="ftr" sz="quarter" idx="11"/>
          </p:nvPr>
        </p:nvSpPr>
        <p:spPr/>
        <p:txBody>
          <a:bodyPr/>
          <a:lstStyle/>
          <a:p>
            <a:r>
              <a:rPr lang="en-US" sz="1400" b="1" dirty="0">
                <a:effectLst/>
                <a:latin typeface="Arial" panose="020B0604020202020204" pitchFamily="34" charset="0"/>
                <a:ea typeface="Arial" panose="020B0604020202020204" pitchFamily="34" charset="0"/>
              </a:rPr>
              <a:t>Recruit Right</a:t>
            </a:r>
            <a:endParaRPr lang="en-US" dirty="0"/>
          </a:p>
        </p:txBody>
      </p:sp>
      <p:sp>
        <p:nvSpPr>
          <p:cNvPr id="5" name="Slide Number Placeholder 4"/>
          <p:cNvSpPr>
            <a:spLocks noGrp="1"/>
          </p:cNvSpPr>
          <p:nvPr>
            <p:ph type="sldNum" sz="quarter" idx="12"/>
          </p:nvPr>
        </p:nvSpPr>
        <p:spPr/>
        <p:txBody>
          <a:bodyPr>
            <a:normAutofit fontScale="62500" lnSpcReduction="20000"/>
          </a:bodyPr>
          <a:lstStyle/>
          <a:p>
            <a:fld id="{9EBC64C3-3FC7-4C40-910B-2643F037F02C}" type="slidenum">
              <a:rPr lang="en-US" smtClean="0"/>
              <a:pPr/>
              <a:t>4</a:t>
            </a:fld>
            <a:endParaRPr lang="en-US" dirty="0"/>
          </a:p>
        </p:txBody>
      </p:sp>
      <p:sp>
        <p:nvSpPr>
          <p:cNvPr id="6" name="Date Placeholder 5"/>
          <p:cNvSpPr>
            <a:spLocks noGrp="1"/>
          </p:cNvSpPr>
          <p:nvPr>
            <p:ph type="dt" sz="half" idx="10"/>
          </p:nvPr>
        </p:nvSpPr>
        <p:spPr/>
        <p:txBody>
          <a:bodyPr/>
          <a:lstStyle/>
          <a:p>
            <a:r>
              <a:rPr lang="en-US" dirty="0"/>
              <a:t>CS-FYP    Hamdard University </a:t>
            </a:r>
          </a:p>
        </p:txBody>
      </p:sp>
    </p:spTree>
    <p:extLst>
      <p:ext uri="{BB962C8B-B14F-4D97-AF65-F5344CB8AC3E}">
        <p14:creationId xmlns:p14="http://schemas.microsoft.com/office/powerpoint/2010/main" val="718122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FYP Scope </a:t>
            </a:r>
          </a:p>
        </p:txBody>
      </p:sp>
      <p:sp>
        <p:nvSpPr>
          <p:cNvPr id="3" name="Date Placeholder 2"/>
          <p:cNvSpPr>
            <a:spLocks noGrp="1"/>
          </p:cNvSpPr>
          <p:nvPr>
            <p:ph type="dt" sz="half" idx="10"/>
          </p:nvPr>
        </p:nvSpPr>
        <p:spPr/>
        <p:txBody>
          <a:bodyPr/>
          <a:lstStyle/>
          <a:p>
            <a:r>
              <a:rPr lang="en-US" dirty="0"/>
              <a:t>CS-FYP    Hamdard University </a:t>
            </a:r>
          </a:p>
        </p:txBody>
      </p:sp>
      <p:sp>
        <p:nvSpPr>
          <p:cNvPr id="4" name="Footer Placeholder 3"/>
          <p:cNvSpPr>
            <a:spLocks noGrp="1"/>
          </p:cNvSpPr>
          <p:nvPr>
            <p:ph type="ftr" sz="quarter" idx="11"/>
          </p:nvPr>
        </p:nvSpPr>
        <p:spPr/>
        <p:txBody>
          <a:bodyPr/>
          <a:lstStyle/>
          <a:p>
            <a:r>
              <a:rPr lang="en-US" b="1" dirty="0">
                <a:latin typeface="Arial" panose="020B0604020202020204" pitchFamily="34" charset="0"/>
                <a:ea typeface="Arial" panose="020B0604020202020204" pitchFamily="34" charset="0"/>
              </a:rPr>
              <a:t>Recruit Right</a:t>
            </a:r>
            <a:endParaRPr lang="en-US" dirty="0"/>
          </a:p>
        </p:txBody>
      </p:sp>
      <p:sp>
        <p:nvSpPr>
          <p:cNvPr id="5" name="Slide Number Placeholder 4"/>
          <p:cNvSpPr>
            <a:spLocks noGrp="1"/>
          </p:cNvSpPr>
          <p:nvPr>
            <p:ph type="sldNum" sz="quarter" idx="12"/>
          </p:nvPr>
        </p:nvSpPr>
        <p:spPr/>
        <p:txBody>
          <a:bodyPr/>
          <a:lstStyle/>
          <a:p>
            <a:fld id="{9EBC64C3-3FC7-4C40-910B-2643F037F02C}" type="slidenum">
              <a:rPr lang="en-US" smtClean="0"/>
              <a:pPr/>
              <a:t>5</a:t>
            </a:fld>
            <a:endParaRPr lang="en-US" dirty="0"/>
          </a:p>
        </p:txBody>
      </p:sp>
      <p:sp>
        <p:nvSpPr>
          <p:cNvPr id="6" name="Content Placeholder 5"/>
          <p:cNvSpPr>
            <a:spLocks noGrp="1"/>
          </p:cNvSpPr>
          <p:nvPr>
            <p:ph sz="quarter" idx="1"/>
          </p:nvPr>
        </p:nvSpPr>
        <p:spPr/>
        <p:txBody>
          <a:bodyPr>
            <a:normAutofit fontScale="92500" lnSpcReduction="20000"/>
          </a:bodyPr>
          <a:lstStyle/>
          <a:p>
            <a:r>
              <a:rPr lang="en-US" sz="2000" b="1" dirty="0"/>
              <a:t>In Scope</a:t>
            </a:r>
            <a:endParaRPr lang="en-US" sz="2000" dirty="0"/>
          </a:p>
          <a:p>
            <a:pPr>
              <a:buFont typeface="Arial" panose="020B0604020202020204" pitchFamily="34" charset="0"/>
              <a:buChar char="•"/>
            </a:pPr>
            <a:r>
              <a:rPr lang="en-US" sz="2000" b="1" dirty="0"/>
              <a:t>Interview Plan Customization</a:t>
            </a:r>
            <a:br>
              <a:rPr lang="en-US" sz="2000" dirty="0"/>
            </a:br>
            <a:r>
              <a:rPr lang="en-US" sz="2000" dirty="0"/>
              <a:t>Collaborate with expert solutions engineers to design role-specific interview blueprints.</a:t>
            </a:r>
          </a:p>
          <a:p>
            <a:pPr>
              <a:buFont typeface="Arial" panose="020B0604020202020204" pitchFamily="34" charset="0"/>
              <a:buChar char="•"/>
            </a:pPr>
            <a:r>
              <a:rPr lang="en-US" sz="2000" b="1" dirty="0"/>
              <a:t>Expert Interviewer Network</a:t>
            </a:r>
            <a:br>
              <a:rPr lang="en-US" sz="2000" dirty="0"/>
            </a:br>
            <a:r>
              <a:rPr lang="en-US" sz="2000" dirty="0"/>
              <a:t>Leverage our roster of vetted Interview Engineers to conduct technical assessments.</a:t>
            </a:r>
          </a:p>
          <a:p>
            <a:pPr>
              <a:buFont typeface="Arial" panose="020B0604020202020204" pitchFamily="34" charset="0"/>
              <a:buChar char="•"/>
            </a:pPr>
            <a:r>
              <a:rPr lang="en-US" sz="2000" b="1" dirty="0"/>
              <a:t>Structured Assessment Workflow</a:t>
            </a:r>
            <a:br>
              <a:rPr lang="en-US" sz="2000" dirty="0"/>
            </a:br>
            <a:r>
              <a:rPr lang="en-US" sz="2000" dirty="0"/>
              <a:t>Build the UI and backend to run reliable, standardized evaluations—then advance top performers to the offer stage.</a:t>
            </a:r>
          </a:p>
          <a:p>
            <a:r>
              <a:rPr lang="en-US" sz="2000" b="1" dirty="0"/>
              <a:t>Out of Scope</a:t>
            </a:r>
            <a:endParaRPr lang="en-US" sz="2000" dirty="0"/>
          </a:p>
          <a:p>
            <a:pPr>
              <a:buFont typeface="Arial" panose="020B0604020202020204" pitchFamily="34" charset="0"/>
              <a:buChar char="•"/>
            </a:pPr>
            <a:r>
              <a:rPr lang="en-US" sz="2000" dirty="0"/>
              <a:t>End-to-end onboarding or offer-letter generation</a:t>
            </a:r>
          </a:p>
          <a:p>
            <a:pPr>
              <a:buFont typeface="Arial" panose="020B0604020202020204" pitchFamily="34" charset="0"/>
              <a:buChar char="•"/>
            </a:pPr>
            <a:r>
              <a:rPr lang="en-US" sz="2000" dirty="0"/>
              <a:t>HRIS/payroll integrations</a:t>
            </a:r>
          </a:p>
          <a:p>
            <a:pPr>
              <a:buFont typeface="Arial" panose="020B0604020202020204" pitchFamily="34" charset="0"/>
              <a:buChar char="•"/>
            </a:pPr>
            <a:r>
              <a:rPr lang="en-US" sz="2000" dirty="0"/>
              <a:t>Non-technical assessments (e.g., soft-skills tests, psychometric tools)</a:t>
            </a:r>
          </a:p>
          <a:p>
            <a:pPr>
              <a:buFont typeface="Arial" panose="020B0604020202020204" pitchFamily="34" charset="0"/>
              <a:buChar char="•"/>
            </a:pPr>
            <a:r>
              <a:rPr lang="en-US" sz="2000" dirty="0"/>
              <a:t>Long-term interview analytics beyond initial feedback reports</a:t>
            </a:r>
          </a:p>
        </p:txBody>
      </p:sp>
    </p:spTree>
    <p:extLst>
      <p:ext uri="{BB962C8B-B14F-4D97-AF65-F5344CB8AC3E}">
        <p14:creationId xmlns:p14="http://schemas.microsoft.com/office/powerpoint/2010/main" val="2962674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Methodology </a:t>
            </a:r>
          </a:p>
        </p:txBody>
      </p:sp>
      <p:sp>
        <p:nvSpPr>
          <p:cNvPr id="3" name="Date Placeholder 2"/>
          <p:cNvSpPr>
            <a:spLocks noGrp="1"/>
          </p:cNvSpPr>
          <p:nvPr>
            <p:ph type="dt" sz="half" idx="10"/>
          </p:nvPr>
        </p:nvSpPr>
        <p:spPr/>
        <p:txBody>
          <a:bodyPr/>
          <a:lstStyle/>
          <a:p>
            <a:r>
              <a:rPr lang="en-US" dirty="0"/>
              <a:t>CS-FYP    Hamdard University </a:t>
            </a:r>
          </a:p>
        </p:txBody>
      </p:sp>
      <p:sp>
        <p:nvSpPr>
          <p:cNvPr id="4" name="Footer Placeholder 3"/>
          <p:cNvSpPr>
            <a:spLocks noGrp="1"/>
          </p:cNvSpPr>
          <p:nvPr>
            <p:ph type="ftr" sz="quarter" idx="11"/>
          </p:nvPr>
        </p:nvSpPr>
        <p:spPr/>
        <p:txBody>
          <a:bodyPr/>
          <a:lstStyle/>
          <a:p>
            <a:r>
              <a:rPr lang="en-US" b="1" dirty="0">
                <a:latin typeface="Arial" panose="020B0604020202020204" pitchFamily="34" charset="0"/>
                <a:ea typeface="Arial" panose="020B0604020202020204" pitchFamily="34" charset="0"/>
              </a:rPr>
              <a:t>Recruit Right</a:t>
            </a:r>
            <a:endParaRPr lang="en-US" dirty="0"/>
          </a:p>
        </p:txBody>
      </p:sp>
      <p:sp>
        <p:nvSpPr>
          <p:cNvPr id="5" name="Slide Number Placeholder 4"/>
          <p:cNvSpPr>
            <a:spLocks noGrp="1"/>
          </p:cNvSpPr>
          <p:nvPr>
            <p:ph type="sldNum" sz="quarter" idx="12"/>
          </p:nvPr>
        </p:nvSpPr>
        <p:spPr/>
        <p:txBody>
          <a:bodyPr/>
          <a:lstStyle/>
          <a:p>
            <a:fld id="{9EBC64C3-3FC7-4C40-910B-2643F037F02C}" type="slidenum">
              <a:rPr lang="en-US" smtClean="0"/>
              <a:pPr/>
              <a:t>6</a:t>
            </a:fld>
            <a:endParaRPr lang="en-US" dirty="0"/>
          </a:p>
        </p:txBody>
      </p:sp>
      <p:sp>
        <p:nvSpPr>
          <p:cNvPr id="10" name="Rectangle 4">
            <a:extLst>
              <a:ext uri="{FF2B5EF4-FFF2-40B4-BE49-F238E27FC236}">
                <a16:creationId xmlns:a16="http://schemas.microsoft.com/office/drawing/2014/main" id="{D5F29CCE-91D3-5689-D219-207674567D1D}"/>
              </a:ext>
            </a:extLst>
          </p:cNvPr>
          <p:cNvSpPr>
            <a:spLocks noGrp="1" noChangeArrowheads="1"/>
          </p:cNvSpPr>
          <p:nvPr>
            <p:ph sz="quarter" idx="1"/>
          </p:nvPr>
        </p:nvSpPr>
        <p:spPr bwMode="auto">
          <a:xfrm>
            <a:off x="612648" y="1585943"/>
            <a:ext cx="802591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Arial" panose="020B0604020202020204" pitchFamily="34" charset="0"/>
              </a:rPr>
              <a:t>Discovery &amp; Planning</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 Map pain points with stakeholders</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 Define user roles and system requirements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Arial" panose="020B0604020202020204" pitchFamily="34" charset="0"/>
              </a:rPr>
              <a:t>Design &amp; Prototype</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 Draft wireframes for recruiter &amp; candidate dashboards</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 Validate prototypes with pilot users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Arial" panose="020B0604020202020204" pitchFamily="34" charset="0"/>
              </a:rPr>
              <a:t>Development &amp; Onboarding</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 Build scheduling, question-bank, and scoring engines</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 Vet and roster Interview Engineers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Arial" panose="020B0604020202020204" pitchFamily="34" charset="0"/>
              </a:rPr>
              <a:t>Test, Deploy &amp; Iterate</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 Conduct QA and pilot tests</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 Roll out in phases and refine based on feedback</a:t>
            </a:r>
          </a:p>
        </p:txBody>
      </p:sp>
    </p:spTree>
    <p:extLst>
      <p:ext uri="{BB962C8B-B14F-4D97-AF65-F5344CB8AC3E}">
        <p14:creationId xmlns:p14="http://schemas.microsoft.com/office/powerpoint/2010/main" val="3212117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Project Plan </a:t>
            </a:r>
          </a:p>
        </p:txBody>
      </p:sp>
      <p:sp>
        <p:nvSpPr>
          <p:cNvPr id="3" name="Date Placeholder 2"/>
          <p:cNvSpPr>
            <a:spLocks noGrp="1"/>
          </p:cNvSpPr>
          <p:nvPr>
            <p:ph type="dt" sz="half" idx="10"/>
          </p:nvPr>
        </p:nvSpPr>
        <p:spPr/>
        <p:txBody>
          <a:bodyPr/>
          <a:lstStyle/>
          <a:p>
            <a:r>
              <a:rPr lang="en-US" dirty="0"/>
              <a:t>CS-FYP    Hamdard University </a:t>
            </a:r>
          </a:p>
        </p:txBody>
      </p:sp>
      <p:sp>
        <p:nvSpPr>
          <p:cNvPr id="4" name="Footer Placeholder 3"/>
          <p:cNvSpPr>
            <a:spLocks noGrp="1"/>
          </p:cNvSpPr>
          <p:nvPr>
            <p:ph type="ftr" sz="quarter" idx="11"/>
          </p:nvPr>
        </p:nvSpPr>
        <p:spPr/>
        <p:txBody>
          <a:bodyPr/>
          <a:lstStyle/>
          <a:p>
            <a:r>
              <a:rPr lang="en-US" b="1" dirty="0">
                <a:latin typeface="Arial" panose="020B0604020202020204" pitchFamily="34" charset="0"/>
                <a:ea typeface="Arial" panose="020B0604020202020204" pitchFamily="34" charset="0"/>
              </a:rPr>
              <a:t>Recruit Right</a:t>
            </a:r>
            <a:endParaRPr lang="en-US" dirty="0"/>
          </a:p>
        </p:txBody>
      </p:sp>
      <p:sp>
        <p:nvSpPr>
          <p:cNvPr id="5" name="Slide Number Placeholder 4"/>
          <p:cNvSpPr>
            <a:spLocks noGrp="1"/>
          </p:cNvSpPr>
          <p:nvPr>
            <p:ph type="sldNum" sz="quarter" idx="12"/>
          </p:nvPr>
        </p:nvSpPr>
        <p:spPr/>
        <p:txBody>
          <a:bodyPr/>
          <a:lstStyle/>
          <a:p>
            <a:fld id="{9EBC64C3-3FC7-4C40-910B-2643F037F02C}" type="slidenum">
              <a:rPr lang="en-US" smtClean="0"/>
              <a:pPr/>
              <a:t>7</a:t>
            </a:fld>
            <a:endParaRPr lang="en-US" dirty="0"/>
          </a:p>
        </p:txBody>
      </p:sp>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72634" y="1600200"/>
            <a:ext cx="6033681" cy="4495800"/>
          </a:xfrm>
        </p:spPr>
      </p:pic>
    </p:spTree>
    <p:extLst>
      <p:ext uri="{BB962C8B-B14F-4D97-AF65-F5344CB8AC3E}">
        <p14:creationId xmlns:p14="http://schemas.microsoft.com/office/powerpoint/2010/main" val="2700275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Budget / Costing </a:t>
            </a:r>
          </a:p>
        </p:txBody>
      </p:sp>
      <p:sp>
        <p:nvSpPr>
          <p:cNvPr id="3" name="Date Placeholder 2"/>
          <p:cNvSpPr>
            <a:spLocks noGrp="1"/>
          </p:cNvSpPr>
          <p:nvPr>
            <p:ph type="dt" sz="half" idx="10"/>
          </p:nvPr>
        </p:nvSpPr>
        <p:spPr/>
        <p:txBody>
          <a:bodyPr/>
          <a:lstStyle/>
          <a:p>
            <a:r>
              <a:rPr lang="en-US" dirty="0"/>
              <a:t>CS-FYP    Hamdard University </a:t>
            </a:r>
          </a:p>
        </p:txBody>
      </p:sp>
      <p:sp>
        <p:nvSpPr>
          <p:cNvPr id="4" name="Footer Placeholder 3"/>
          <p:cNvSpPr>
            <a:spLocks noGrp="1"/>
          </p:cNvSpPr>
          <p:nvPr>
            <p:ph type="ftr" sz="quarter" idx="11"/>
          </p:nvPr>
        </p:nvSpPr>
        <p:spPr/>
        <p:txBody>
          <a:bodyPr/>
          <a:lstStyle/>
          <a:p>
            <a:r>
              <a:rPr lang="en-US" b="1" dirty="0">
                <a:latin typeface="Arial" panose="020B0604020202020204" pitchFamily="34" charset="0"/>
                <a:ea typeface="Arial" panose="020B0604020202020204" pitchFamily="34" charset="0"/>
              </a:rPr>
              <a:t>Recruit Right</a:t>
            </a:r>
            <a:endParaRPr lang="en-US" dirty="0"/>
          </a:p>
        </p:txBody>
      </p:sp>
      <p:sp>
        <p:nvSpPr>
          <p:cNvPr id="5" name="Slide Number Placeholder 4"/>
          <p:cNvSpPr>
            <a:spLocks noGrp="1"/>
          </p:cNvSpPr>
          <p:nvPr>
            <p:ph type="sldNum" sz="quarter" idx="12"/>
          </p:nvPr>
        </p:nvSpPr>
        <p:spPr/>
        <p:txBody>
          <a:bodyPr/>
          <a:lstStyle/>
          <a:p>
            <a:fld id="{9EBC64C3-3FC7-4C40-910B-2643F037F02C}" type="slidenum">
              <a:rPr lang="en-US" smtClean="0"/>
              <a:pPr/>
              <a:t>8</a:t>
            </a:fld>
            <a:endParaRPr lang="en-US" dirty="0"/>
          </a:p>
        </p:txBody>
      </p:sp>
      <p:sp>
        <p:nvSpPr>
          <p:cNvPr id="7" name="Rectangle 1">
            <a:extLst>
              <a:ext uri="{FF2B5EF4-FFF2-40B4-BE49-F238E27FC236}">
                <a16:creationId xmlns:a16="http://schemas.microsoft.com/office/drawing/2014/main" id="{DD8410D2-BE5A-E4B9-125F-7D5CB178D0ED}"/>
              </a:ext>
            </a:extLst>
          </p:cNvPr>
          <p:cNvSpPr>
            <a:spLocks noGrp="1" noChangeArrowheads="1"/>
          </p:cNvSpPr>
          <p:nvPr>
            <p:ph sz="quarter" idx="1"/>
          </p:nvPr>
        </p:nvSpPr>
        <p:spPr bwMode="auto">
          <a:xfrm>
            <a:off x="609601" y="1524000"/>
            <a:ext cx="8153399"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Prototype Phase Costs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Development Tools &amp; Subscriptions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ChatGPT API / ChatGPT Plus: $80 USD/month (covered personally; no project expense)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Domain &amp; Hosting (dev environment): $0 (using free tiers)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Hardware</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Laptops &amp; Workstations: Already owned (no incremental cost)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Miscellaneous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Software licenses (e.g., Figma, Postman): Covered via student/free plans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Total Project Expenditure to Date:</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1" i="0" u="none" strike="noStrike" cap="none" normalizeH="0" baseline="0" dirty="0">
                <a:ln>
                  <a:noFill/>
                </a:ln>
                <a:solidFill>
                  <a:schemeClr val="tx1"/>
                </a:solidFill>
                <a:effectLst/>
                <a:latin typeface="Arial" panose="020B0604020202020204" pitchFamily="34" charset="0"/>
              </a:rPr>
              <a:t>Rs. 18,000</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5197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FYP  Deliverables </a:t>
            </a:r>
          </a:p>
        </p:txBody>
      </p:sp>
      <p:sp>
        <p:nvSpPr>
          <p:cNvPr id="4" name="Footer Placeholder 3"/>
          <p:cNvSpPr>
            <a:spLocks noGrp="1"/>
          </p:cNvSpPr>
          <p:nvPr>
            <p:ph type="ftr" sz="quarter" idx="11"/>
          </p:nvPr>
        </p:nvSpPr>
        <p:spPr/>
        <p:txBody>
          <a:bodyPr/>
          <a:lstStyle/>
          <a:p>
            <a:r>
              <a:rPr lang="en-US" sz="1400" b="1" dirty="0">
                <a:effectLst/>
                <a:latin typeface="Arial" panose="020B0604020202020204" pitchFamily="34" charset="0"/>
                <a:ea typeface="Arial" panose="020B0604020202020204" pitchFamily="34" charset="0"/>
              </a:rPr>
              <a:t>Recruit Right</a:t>
            </a:r>
            <a:endParaRPr lang="en-US" dirty="0"/>
          </a:p>
        </p:txBody>
      </p:sp>
      <p:sp>
        <p:nvSpPr>
          <p:cNvPr id="5" name="Slide Number Placeholder 4"/>
          <p:cNvSpPr>
            <a:spLocks noGrp="1"/>
          </p:cNvSpPr>
          <p:nvPr>
            <p:ph type="sldNum" sz="quarter" idx="12"/>
          </p:nvPr>
        </p:nvSpPr>
        <p:spPr/>
        <p:txBody>
          <a:bodyPr>
            <a:normAutofit fontScale="62500" lnSpcReduction="20000"/>
          </a:bodyPr>
          <a:lstStyle/>
          <a:p>
            <a:fld id="{9EBC64C3-3FC7-4C40-910B-2643F037F02C}" type="slidenum">
              <a:rPr lang="en-US" smtClean="0"/>
              <a:pPr/>
              <a:t>9</a:t>
            </a:fld>
            <a:endParaRPr lang="en-US" dirty="0"/>
          </a:p>
        </p:txBody>
      </p:sp>
      <p:sp>
        <p:nvSpPr>
          <p:cNvPr id="6" name="Date Placeholder 5"/>
          <p:cNvSpPr>
            <a:spLocks noGrp="1"/>
          </p:cNvSpPr>
          <p:nvPr>
            <p:ph type="dt" sz="half" idx="10"/>
          </p:nvPr>
        </p:nvSpPr>
        <p:spPr/>
        <p:txBody>
          <a:bodyPr/>
          <a:lstStyle/>
          <a:p>
            <a:r>
              <a:rPr lang="en-US" dirty="0"/>
              <a:t>CS-FYP    Hamdard University </a:t>
            </a:r>
          </a:p>
        </p:txBody>
      </p:sp>
      <p:sp>
        <p:nvSpPr>
          <p:cNvPr id="9" name="Rectangle 3">
            <a:extLst>
              <a:ext uri="{FF2B5EF4-FFF2-40B4-BE49-F238E27FC236}">
                <a16:creationId xmlns:a16="http://schemas.microsoft.com/office/drawing/2014/main" id="{7A802A02-85E4-0C8B-1ED8-CDD3855D5F99}"/>
              </a:ext>
            </a:extLst>
          </p:cNvPr>
          <p:cNvSpPr>
            <a:spLocks noGrp="1" noChangeArrowheads="1"/>
          </p:cNvSpPr>
          <p:nvPr>
            <p:ph sz="quarter" idx="1"/>
          </p:nvPr>
        </p:nvSpPr>
        <p:spPr bwMode="auto">
          <a:xfrm>
            <a:off x="612648" y="1579691"/>
            <a:ext cx="8150352" cy="4536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Functional Recruit Right Prototype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SRS &amp; SDS Documents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Complete Project Report (FYP-I &amp; II)</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Test Plan &amp; Test Report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Project Poster &amp; Demo Video</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Supervisor Verification Certificate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GitHub Links for All Artifacts</a:t>
            </a:r>
          </a:p>
        </p:txBody>
      </p:sp>
    </p:spTree>
    <p:extLst>
      <p:ext uri="{BB962C8B-B14F-4D97-AF65-F5344CB8AC3E}">
        <p14:creationId xmlns:p14="http://schemas.microsoft.com/office/powerpoint/2010/main" val="160184283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2522</TotalTime>
  <Words>1594</Words>
  <Application>Microsoft Office PowerPoint</Application>
  <PresentationFormat>On-screen Show (4:3)</PresentationFormat>
  <Paragraphs>200</Paragraphs>
  <Slides>14</Slides>
  <Notes>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Times New Roman</vt:lpstr>
      <vt:lpstr>Tw Cen MT</vt:lpstr>
      <vt:lpstr>Wingdings</vt:lpstr>
      <vt:lpstr>Wingdings 2</vt:lpstr>
      <vt:lpstr>Median</vt:lpstr>
      <vt:lpstr>PowerPoint Presentation</vt:lpstr>
      <vt:lpstr>Table of Content </vt:lpstr>
      <vt:lpstr>Problem Statement </vt:lpstr>
      <vt:lpstr>Objective</vt:lpstr>
      <vt:lpstr>FYP Scope </vt:lpstr>
      <vt:lpstr>Our Methodology </vt:lpstr>
      <vt:lpstr>Our Project Plan </vt:lpstr>
      <vt:lpstr>Budget / Costing </vt:lpstr>
      <vt:lpstr>FYP  Deliverables </vt:lpstr>
      <vt:lpstr>Literature Review</vt:lpstr>
      <vt:lpstr>Demo of 100% of Work</vt:lpstr>
      <vt:lpstr>Test Plan &amp; Test Cases</vt:lpstr>
      <vt:lpstr>Reference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Asad Ur Rehman</dc:creator>
  <cp:lastModifiedBy>PC</cp:lastModifiedBy>
  <cp:revision>65</cp:revision>
  <dcterms:created xsi:type="dcterms:W3CDTF">2015-09-23T05:32:20Z</dcterms:created>
  <dcterms:modified xsi:type="dcterms:W3CDTF">2025-07-07T17:50:31Z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2025-01-13T04:10:53Z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8b72c1ba-d573-4774-84f1-90316fe96686</vt:lpwstr>
  </property>
  <property fmtid="{D5CDD505-2E9C-101B-9397-08002B2CF9AE}" pid="7" name="MSIP_Label_defa4170-0d19-0005-0004-bc88714345d2_ActionId">
    <vt:lpwstr>fd694e89-f26c-401b-bd2d-e57f4858340b</vt:lpwstr>
  </property>
  <property fmtid="{D5CDD505-2E9C-101B-9397-08002B2CF9AE}" pid="8" name="MSIP_Label_defa4170-0d19-0005-0004-bc88714345d2_ContentBits">
    <vt:lpwstr>0</vt:lpwstr>
  </property>
</Properties>
</file>